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4"/>
  </p:notesMasterIdLst>
  <p:handoutMasterIdLst>
    <p:handoutMasterId r:id="rId75"/>
  </p:handoutMasterIdLst>
  <p:sldIdLst>
    <p:sldId id="1234" r:id="rId2"/>
    <p:sldId id="1201" r:id="rId3"/>
    <p:sldId id="1205" r:id="rId4"/>
    <p:sldId id="1206" r:id="rId5"/>
    <p:sldId id="1208" r:id="rId6"/>
    <p:sldId id="1209" r:id="rId7"/>
    <p:sldId id="1210" r:id="rId8"/>
    <p:sldId id="1211" r:id="rId9"/>
    <p:sldId id="1235" r:id="rId10"/>
    <p:sldId id="1242" r:id="rId11"/>
    <p:sldId id="1212" r:id="rId12"/>
    <p:sldId id="1213" r:id="rId13"/>
    <p:sldId id="1243" r:id="rId14"/>
    <p:sldId id="1244" r:id="rId15"/>
    <p:sldId id="1245" r:id="rId16"/>
    <p:sldId id="1247" r:id="rId17"/>
    <p:sldId id="1248" r:id="rId18"/>
    <p:sldId id="1249" r:id="rId19"/>
    <p:sldId id="1250" r:id="rId20"/>
    <p:sldId id="1251" r:id="rId21"/>
    <p:sldId id="1252" r:id="rId22"/>
    <p:sldId id="1253" r:id="rId23"/>
    <p:sldId id="1254" r:id="rId24"/>
    <p:sldId id="1214" r:id="rId25"/>
    <p:sldId id="1215" r:id="rId26"/>
    <p:sldId id="1216" r:id="rId27"/>
    <p:sldId id="1255" r:id="rId28"/>
    <p:sldId id="1269" r:id="rId29"/>
    <p:sldId id="1256" r:id="rId30"/>
    <p:sldId id="1257" r:id="rId31"/>
    <p:sldId id="1270" r:id="rId32"/>
    <p:sldId id="1258" r:id="rId33"/>
    <p:sldId id="1259" r:id="rId34"/>
    <p:sldId id="1260" r:id="rId35"/>
    <p:sldId id="1261" r:id="rId36"/>
    <p:sldId id="1262" r:id="rId37"/>
    <p:sldId id="1263" r:id="rId38"/>
    <p:sldId id="1264" r:id="rId39"/>
    <p:sldId id="1265" r:id="rId40"/>
    <p:sldId id="1266" r:id="rId41"/>
    <p:sldId id="1267" r:id="rId42"/>
    <p:sldId id="1268" r:id="rId43"/>
    <p:sldId id="1221" r:id="rId44"/>
    <p:sldId id="1271" r:id="rId45"/>
    <p:sldId id="1272" r:id="rId46"/>
    <p:sldId id="1273" r:id="rId47"/>
    <p:sldId id="1274" r:id="rId48"/>
    <p:sldId id="1275" r:id="rId49"/>
    <p:sldId id="1217" r:id="rId50"/>
    <p:sldId id="1219" r:id="rId51"/>
    <p:sldId id="1218" r:id="rId52"/>
    <p:sldId id="1220" r:id="rId53"/>
    <p:sldId id="1222" r:id="rId54"/>
    <p:sldId id="1223" r:id="rId55"/>
    <p:sldId id="1276" r:id="rId56"/>
    <p:sldId id="1224" r:id="rId57"/>
    <p:sldId id="1277" r:id="rId58"/>
    <p:sldId id="1226" r:id="rId59"/>
    <p:sldId id="1225" r:id="rId60"/>
    <p:sldId id="1227" r:id="rId61"/>
    <p:sldId id="1230" r:id="rId62"/>
    <p:sldId id="1228" r:id="rId63"/>
    <p:sldId id="1288" r:id="rId64"/>
    <p:sldId id="1229" r:id="rId65"/>
    <p:sldId id="1289" r:id="rId66"/>
    <p:sldId id="1290" r:id="rId67"/>
    <p:sldId id="1291" r:id="rId68"/>
    <p:sldId id="1292" r:id="rId69"/>
    <p:sldId id="1293" r:id="rId70"/>
    <p:sldId id="1231" r:id="rId71"/>
    <p:sldId id="1232" r:id="rId72"/>
    <p:sldId id="1233" r:id="rId73"/>
  </p:sldIdLst>
  <p:sldSz cx="9144000" cy="6858000" type="screen4x3"/>
  <p:notesSz cx="666908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43F"/>
    <a:srgbClr val="0000FF"/>
    <a:srgbClr val="24663D"/>
    <a:srgbClr val="FBF2E3"/>
    <a:srgbClr val="127876"/>
    <a:srgbClr val="FFFF4B"/>
    <a:srgbClr val="FFCC00"/>
    <a:srgbClr val="854B81"/>
    <a:srgbClr val="F6F1E8"/>
    <a:srgbClr val="BDA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0" autoAdjust="0"/>
    <p:restoredTop sz="99023" autoAdjust="0"/>
  </p:normalViewPr>
  <p:slideViewPr>
    <p:cSldViewPr>
      <p:cViewPr>
        <p:scale>
          <a:sx n="130" d="100"/>
          <a:sy n="130" d="100"/>
        </p:scale>
        <p:origin x="97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498"/>
    </p:cViewPr>
  </p:sorterViewPr>
  <p:notesViewPr>
    <p:cSldViewPr>
      <p:cViewPr varScale="1">
        <p:scale>
          <a:sx n="74" d="100"/>
          <a:sy n="74" d="100"/>
        </p:scale>
        <p:origin x="-2190" y="-96"/>
      </p:cViewPr>
      <p:guideLst>
        <p:guide orient="horz" pos="3079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1" tIns="45081" rIns="90161" bIns="45081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1"/>
            <a:ext cx="2890137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1" tIns="45081" rIns="90161" bIns="45081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4541"/>
            <a:ext cx="2890137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1" tIns="45081" rIns="90161" bIns="45081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284541"/>
            <a:ext cx="2890137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1" tIns="45081" rIns="90161" bIns="45081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FEC8CA8F-36F9-422E-A80D-6BA27AE16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8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1" tIns="45081" rIns="90161" bIns="45081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1"/>
            <a:ext cx="2890137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1" tIns="45081" rIns="90161" bIns="45081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50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02" y="4642271"/>
            <a:ext cx="5332884" cy="43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1" tIns="45081" rIns="90161" bIns="45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4541"/>
            <a:ext cx="2890137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1" tIns="45081" rIns="90161" bIns="45081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284541"/>
            <a:ext cx="2890137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1" tIns="45081" rIns="90161" bIns="45081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7010040B-41AC-4147-BA97-B0A25012401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3300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1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  <p:sp>
        <p:nvSpPr>
          <p:cNvPr id="551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27D41-B37E-4968-AC01-D3CA205746B1}" type="slidenum">
              <a:rPr lang="da-DK" smtClean="0"/>
              <a:pPr/>
              <a:t>1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56930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5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55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C0AC4-6FB3-4980-BDC3-B1AA5538B09D}" type="slidenum">
              <a:rPr lang="da-DK" smtClean="0"/>
              <a:pPr/>
              <a:t>2</a:t>
            </a:fld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748" y="0"/>
            <a:ext cx="6624736" cy="404664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223D-2ACD-4363-BE0F-D983C7495CCE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1E3-19BB-449D-89A8-03B7117AB9D8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686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DBFC-9BF2-4A47-ABC6-4E89394F7939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AD6D-A7B9-4B49-9C81-A333173528E2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083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95947" y="0"/>
            <a:ext cx="6848053" cy="37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title style</a:t>
            </a:r>
            <a:endParaRPr lang="en-GB" altLang="fr-FR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  <a:endParaRPr lang="en-GB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1CFBB-1697-4CB1-A119-F0CB347424A8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09A2249-8599-4A63-B0E8-51F20CDB214E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475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25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mailto:aks@eqe.b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g-BG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 години Българско общество по строително право</a:t>
            </a:r>
            <a:endParaRPr lang="fr-FR" sz="16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03848" y="800708"/>
            <a:ext cx="5508905" cy="234026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bg-BG" sz="3600" b="1" dirty="0">
                <a:solidFill>
                  <a:srgbClr val="24663D"/>
                </a:solidFill>
              </a:rPr>
              <a:t>Н</a:t>
            </a:r>
            <a:r>
              <a:rPr lang="bg-BG" sz="3600" b="1" dirty="0" smtClean="0">
                <a:solidFill>
                  <a:srgbClr val="24663D"/>
                </a:solidFill>
              </a:rPr>
              <a:t>овата </a:t>
            </a:r>
            <a:r>
              <a:rPr lang="bg-BG" sz="3600" b="1" dirty="0">
                <a:solidFill>
                  <a:srgbClr val="24663D"/>
                </a:solidFill>
              </a:rPr>
              <a:t>Изумрудена книга на </a:t>
            </a:r>
            <a:r>
              <a:rPr lang="en-US" sz="3600" b="1" dirty="0" smtClean="0">
                <a:solidFill>
                  <a:srgbClr val="24663D"/>
                </a:solidFill>
              </a:rPr>
              <a:t>FIDIC</a:t>
            </a:r>
            <a:r>
              <a:rPr lang="bg-BG" sz="3600" b="1" dirty="0" smtClean="0">
                <a:solidFill>
                  <a:srgbClr val="24663D"/>
                </a:solidFill>
              </a:rPr>
              <a:t>, I издание 2019 г.: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инструмент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за по-разумно управление на риска при строителството на подземна инфраструктура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bg-BG" sz="24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87" y="3436548"/>
            <a:ext cx="930406" cy="921008"/>
          </a:xfrm>
          <a:prstGeom prst="rect">
            <a:avLst/>
          </a:prstGeom>
        </p:spPr>
      </p:pic>
      <p:pic>
        <p:nvPicPr>
          <p:cNvPr id="7" name="Picture 6" descr="C:\Users\User\AppData\Local\Temp\ESCL_log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r="5588"/>
          <a:stretch/>
        </p:blipFill>
        <p:spPr bwMode="auto">
          <a:xfrm>
            <a:off x="7608422" y="4471505"/>
            <a:ext cx="842274" cy="617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643101"/>
            <a:ext cx="2807577" cy="3505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0073" y="3537012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д-р </a:t>
            </a:r>
            <a:r>
              <a:rPr lang="bg-BG" sz="2400" b="1" dirty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инж. Адриана Спасова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FIDIC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а</a:t>
            </a: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кредитиран лектор</a:t>
            </a:r>
          </a:p>
          <a:p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Одобрен </a:t>
            </a:r>
            <a:r>
              <a:rPr lang="bg-BG" sz="16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аджудикатор</a:t>
            </a: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от Списъка на Президента на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FIDIC</a:t>
            </a: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Председател на УС на БОСП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Президент на </a:t>
            </a: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ЕОСП</a:t>
            </a:r>
          </a:p>
          <a:p>
            <a:pPr marL="0" indent="0" algn="ctr">
              <a:buNone/>
            </a:pPr>
            <a:r>
              <a:rPr lang="bg-BG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Доц. д-р инж. Чавдар Колев</a:t>
            </a:r>
          </a:p>
          <a:p>
            <a:pPr marL="0" indent="0">
              <a:buNone/>
            </a:pP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Председател на Българското Дружество по земна механика и геотехническо инженерство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36" y="5203399"/>
            <a:ext cx="1046782" cy="84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1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1540" y="584684"/>
            <a:ext cx="8229600" cy="4525963"/>
          </a:xfrm>
        </p:spPr>
        <p:txBody>
          <a:bodyPr/>
          <a:lstStyle/>
          <a:p>
            <a:pPr algn="just"/>
            <a:r>
              <a:rPr lang="ru-RU" sz="2400" dirty="0"/>
              <a:t>Засега у нас договорните условия на Жълтата книга на FIDIC не дават </a:t>
            </a:r>
            <a:r>
              <a:rPr lang="ru-RU" sz="2400" dirty="0" err="1"/>
              <a:t>най-добрите</a:t>
            </a:r>
            <a:r>
              <a:rPr lang="ru-RU" sz="2400" dirty="0"/>
              <a:t> </a:t>
            </a:r>
            <a:r>
              <a:rPr lang="ru-RU" sz="2400" dirty="0" err="1" smtClean="0"/>
              <a:t>резултати</a:t>
            </a:r>
            <a:r>
              <a:rPr lang="en-US" sz="2400" dirty="0" smtClean="0"/>
              <a:t> </a:t>
            </a:r>
            <a:r>
              <a:rPr lang="bg-BG" sz="2400" dirty="0" smtClean="0"/>
              <a:t>при подземно строителство</a:t>
            </a:r>
            <a:r>
              <a:rPr lang="ru-RU" sz="2400" dirty="0" smtClean="0"/>
              <a:t>. </a:t>
            </a:r>
            <a:endParaRPr lang="ru-RU" sz="2400" dirty="0"/>
          </a:p>
          <a:p>
            <a:pPr algn="just"/>
            <a:r>
              <a:rPr lang="ru-RU" sz="2400" dirty="0"/>
              <a:t>За </a:t>
            </a:r>
            <a:r>
              <a:rPr lang="ru-RU" sz="2400" dirty="0" err="1" smtClean="0"/>
              <a:t>изпълнителя</a:t>
            </a:r>
            <a:r>
              <a:rPr lang="ru-RU" sz="2400" dirty="0" smtClean="0"/>
              <a:t> </a:t>
            </a:r>
            <a:r>
              <a:rPr lang="ru-RU" sz="2400" dirty="0" err="1" smtClean="0"/>
              <a:t>остават</a:t>
            </a:r>
            <a:r>
              <a:rPr lang="ru-RU" sz="2400" dirty="0" smtClean="0"/>
              <a:t> </a:t>
            </a:r>
            <a:r>
              <a:rPr lang="ru-RU" sz="2400" dirty="0"/>
              <a:t>твърде много рискове от непроучената достатъчно прецизно скална среда, което неминуемо оскъпява проекта. Този подход </a:t>
            </a:r>
            <a:r>
              <a:rPr lang="bg-BG" sz="2400" dirty="0" smtClean="0"/>
              <a:t>за съжаление </a:t>
            </a:r>
            <a:r>
              <a:rPr lang="ru-RU" sz="2400" dirty="0" smtClean="0"/>
              <a:t>се </a:t>
            </a:r>
            <a:r>
              <a:rPr lang="ru-RU" sz="2400" dirty="0" err="1"/>
              <a:t>практикува</a:t>
            </a:r>
            <a:r>
              <a:rPr lang="ru-RU" sz="2400" dirty="0"/>
              <a:t> </a:t>
            </a:r>
            <a:r>
              <a:rPr lang="ru-RU" sz="2400" dirty="0" err="1" smtClean="0"/>
              <a:t>често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тунелите</a:t>
            </a:r>
            <a:r>
              <a:rPr lang="ru-RU" sz="2400" dirty="0" smtClean="0"/>
              <a:t> </a:t>
            </a:r>
            <a:r>
              <a:rPr lang="ru-RU" sz="2400" dirty="0"/>
              <a:t>у нас.</a:t>
            </a:r>
          </a:p>
          <a:p>
            <a:pPr algn="just"/>
            <a:r>
              <a:rPr lang="ru-RU" sz="2400" dirty="0" err="1" smtClean="0"/>
              <a:t>Възложителите</a:t>
            </a:r>
            <a:r>
              <a:rPr lang="ru-RU" sz="2400" dirty="0" smtClean="0"/>
              <a:t>, </a:t>
            </a:r>
            <a:r>
              <a:rPr lang="ru-RU" sz="2400" dirty="0"/>
              <a:t>инженерите и строителите трябва да предвиждат и предотвратяват рисковете, да обосновават решенията си за интервенции и операции, да контролират разходите и сроковете в контекста на устойчивото развитие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2577" y="502587"/>
            <a:ext cx="7711655" cy="5047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Според Изумрудената книга,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Възложителите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трябва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да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вземат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под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внимание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пет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характеристики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критични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за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успеха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на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проекта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за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смисленото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остойностяване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финансовото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предложение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: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три </a:t>
            </a:r>
            <a:r>
              <a:rPr lang="bg-BG" sz="2400" b="1" u="sng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уникални характеристики на подземните работи:</a:t>
            </a:r>
            <a:endParaRPr lang="en-US" sz="2400" b="1" u="sng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bg-BG" sz="2400" dirty="0">
                <a:solidFill>
                  <a:srgbClr val="C00000"/>
                </a:solidFill>
                <a:latin typeface="Arial Narrow" pitchFamily="34" charset="0"/>
              </a:rPr>
              <a:t>Технологията за изпълнение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на изкопните и пробивни работи и укрепването на скалната/земната среда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e </a:t>
            </a:r>
            <a:r>
              <a:rPr lang="bg-BG" sz="2400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основ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e</a:t>
            </a:r>
            <a:r>
              <a:rPr lang="bg-BG" sz="2400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фактор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за успешната реализация на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проекта;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bg-BG" sz="2400" dirty="0">
                <a:solidFill>
                  <a:srgbClr val="C00000"/>
                </a:solidFill>
                <a:latin typeface="Arial Narrow" pitchFamily="34" charset="0"/>
              </a:rPr>
              <a:t>Физическият достъп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до Работите често </a:t>
            </a:r>
            <a:r>
              <a:rPr lang="bg-BG" sz="2400" dirty="0">
                <a:solidFill>
                  <a:srgbClr val="C00000"/>
                </a:solidFill>
                <a:latin typeface="Arial Narrow" pitchFamily="34" charset="0"/>
              </a:rPr>
              <a:t>е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bg-BG" sz="2400" dirty="0">
                <a:solidFill>
                  <a:srgbClr val="C00000"/>
                </a:solidFill>
                <a:latin typeface="Arial Narrow" pitchFamily="34" charset="0"/>
              </a:rPr>
              <a:t>ограничен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, което поставя редица условия за организацията на строителството;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bg-BG" sz="2400" dirty="0">
                <a:solidFill>
                  <a:srgbClr val="C00000"/>
                </a:solidFill>
                <a:latin typeface="Arial Narrow" pitchFamily="34" charset="0"/>
              </a:rPr>
              <a:t>Теренът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, под който се строи, обикновено принадлежи на различни трети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страни.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57" y="5409220"/>
            <a:ext cx="1077567" cy="1275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1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2400" y="705684"/>
            <a:ext cx="7424016" cy="3570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 err="1" smtClean="0">
                <a:solidFill>
                  <a:srgbClr val="C00000"/>
                </a:solidFill>
                <a:latin typeface="Arial Narrow" pitchFamily="34" charset="0"/>
              </a:rPr>
              <a:t>Х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арактеристики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критични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за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успеха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на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проекта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за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смисленото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остойностяване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финансовото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предложение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: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u="sng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две важни характеристики, които не са уникални за подземното строителство:</a:t>
            </a:r>
            <a:endParaRPr lang="en-US" sz="2400" b="1" u="sng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Необходима е </a:t>
            </a:r>
            <a:r>
              <a:rPr lang="bg-BG" sz="2400" dirty="0">
                <a:solidFill>
                  <a:srgbClr val="C00000"/>
                </a:solidFill>
                <a:latin typeface="Arial Narrow" pitchFamily="34" charset="0"/>
              </a:rPr>
              <a:t>голяма инвестиция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за строителна механизация и оборудване;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Земните работи и облицовките са с голяма </a:t>
            </a:r>
            <a:r>
              <a:rPr lang="bg-BG" sz="2400" dirty="0">
                <a:solidFill>
                  <a:srgbClr val="C00000"/>
                </a:solidFill>
                <a:latin typeface="Arial Narrow" pitchFamily="34" charset="0"/>
              </a:rPr>
              <a:t>продължителност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946244"/>
            <a:ext cx="1437607" cy="1666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8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763" y="2132857"/>
            <a:ext cx="7660671" cy="2808312"/>
          </a:xfrm>
        </p:spPr>
        <p:txBody>
          <a:bodyPr/>
          <a:lstStyle/>
          <a:p>
            <a:r>
              <a:rPr lang="bg-BG" sz="2400" dirty="0" smtClean="0"/>
              <a:t>Всяко забавяне на укрепването при забоя крие висок риск от разрушение!</a:t>
            </a:r>
          </a:p>
          <a:p>
            <a:r>
              <a:rPr lang="bg-BG" sz="2400" dirty="0" smtClean="0"/>
              <a:t>Прокопаването нарушава природното равновесие на масива и той започва да се разхлабва. По-слабите скали се разхлабват по-бързо, стритите участъци – незабавно.</a:t>
            </a:r>
          </a:p>
          <a:p>
            <a:r>
              <a:rPr lang="bg-BG" sz="2400" dirty="0" smtClean="0"/>
              <a:t>Точно затова проучването и технологията са най-важните фактори за успешния проект.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5764" y="605788"/>
            <a:ext cx="766067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</a:t>
            </a: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ъм важните характеристики , които важат и за тунелното строителство би следвало да се прибави изискването за </a:t>
            </a:r>
            <a:r>
              <a:rPr lang="bg-BG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непрекъснатост</a:t>
            </a: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на производствения цикъл: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5763" y="1327947"/>
            <a:ext cx="7826809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/>
              <a:t>Прокопаването на наш тунел в слаби скали бе спряло само за едно денонощие – на Бъдни вечер, а на следващия ден бригадата заработи, но без своя опитен бригадир.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/>
              <a:t>Намалената производителност и пропуснатото денонощие доведоха до срутване на забоя и само късметът спаси живота на работниците.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/>
              <a:t>Спирането на ритъма изисква незабавно консервиране на обекта!</a:t>
            </a:r>
            <a:endParaRPr lang="bg-B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5764" y="605788"/>
            <a:ext cx="769667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Пример от практиката: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4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42" y="1520788"/>
            <a:ext cx="5701233" cy="427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765" y="605788"/>
            <a:ext cx="742401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Разрушение при забоя: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765" y="1736812"/>
            <a:ext cx="7588663" cy="4525963"/>
          </a:xfrm>
        </p:spPr>
        <p:txBody>
          <a:bodyPr/>
          <a:lstStyle/>
          <a:p>
            <a:r>
              <a:rPr lang="bg-BG" sz="2400" dirty="0" smtClean="0"/>
              <a:t>Преди повече от 30 години е преустановен пробивът на жп тунела Лозарево по линията Карнобат – Синдел. </a:t>
            </a:r>
          </a:p>
          <a:p>
            <a:r>
              <a:rPr lang="bg-BG" sz="2400" dirty="0" smtClean="0"/>
              <a:t>Липсата на подходяща консервация е предизвикала пропадане на терена в северния забой, свличане на откосите при порталите, запълване на тунела с вода и в крайна сметка днес тунелът се е превърнал в руина.  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90528" y="547518"/>
            <a:ext cx="74338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Друг пример от практиката: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0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5330" r="9716" b="7311"/>
          <a:stretch/>
        </p:blipFill>
        <p:spPr bwMode="auto">
          <a:xfrm>
            <a:off x="2016848" y="1131031"/>
            <a:ext cx="5996312" cy="49625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5765" y="605788"/>
            <a:ext cx="742401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Схема на аварията в тунел Лозарево: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556" y="1067453"/>
            <a:ext cx="8229600" cy="4525963"/>
          </a:xfrm>
        </p:spPr>
        <p:txBody>
          <a:bodyPr/>
          <a:lstStyle/>
          <a:p>
            <a:r>
              <a:rPr lang="bg-BG" sz="2400" dirty="0" smtClean="0"/>
              <a:t>Стремежът към ниска себестойност на прокопаването  довежда проектанта и строителя до </a:t>
            </a:r>
            <a:r>
              <a:rPr lang="bg-BG" sz="2400" dirty="0" smtClean="0">
                <a:solidFill>
                  <a:schemeClr val="accent1"/>
                </a:solidFill>
              </a:rPr>
              <a:t>опасни крайности</a:t>
            </a:r>
            <a:r>
              <a:rPr lang="bg-BG" sz="2400" dirty="0" smtClean="0"/>
              <a:t>:</a:t>
            </a:r>
          </a:p>
          <a:p>
            <a:r>
              <a:rPr lang="bg-BG" sz="2400" dirty="0" smtClean="0"/>
              <a:t>В един от проектите правилно е записано да се прави предпазен чадър от субхоризонтални анкери над забоя, които да укрепят масива и да го предпазят от срутване при прокопаването. </a:t>
            </a:r>
          </a:p>
          <a:p>
            <a:r>
              <a:rPr lang="bg-BG" sz="2400" dirty="0" smtClean="0"/>
              <a:t>Записано е, обаче това да се прави само при необходимост и по предписание на геолога след оценка на скалата в забоя.</a:t>
            </a:r>
          </a:p>
          <a:p>
            <a:r>
              <a:rPr lang="bg-BG" sz="2400" dirty="0" smtClean="0"/>
              <a:t>На практика, обаче </a:t>
            </a:r>
            <a:r>
              <a:rPr lang="bg-BG" sz="2400" u="sng" dirty="0" smtClean="0"/>
              <a:t>нито геологът стои до забоя </a:t>
            </a:r>
            <a:r>
              <a:rPr lang="bg-BG" sz="2400" dirty="0" smtClean="0"/>
              <a:t>и постоянно да преценява ситуацията, </a:t>
            </a:r>
            <a:r>
              <a:rPr lang="bg-BG" sz="2400" u="sng" dirty="0" smtClean="0"/>
              <a:t>нито строителят има намерение </a:t>
            </a:r>
            <a:r>
              <a:rPr lang="bg-BG" sz="2400" dirty="0" smtClean="0"/>
              <a:t>да губи време и средства за предпазен чадър. </a:t>
            </a:r>
          </a:p>
          <a:p>
            <a:r>
              <a:rPr lang="bg-BG" sz="2400" dirty="0" smtClean="0"/>
              <a:t>Пълен геофизически профил по цялото трасе на тунела бе направен едва след аварията.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56" y="505226"/>
            <a:ext cx="82296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Има примери от практиката и за подценяване на слабите скали: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4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548" y="548680"/>
            <a:ext cx="8229600" cy="4525963"/>
          </a:xfrm>
        </p:spPr>
        <p:txBody>
          <a:bodyPr/>
          <a:lstStyle/>
          <a:p>
            <a:r>
              <a:rPr lang="ru-RU" sz="2400" dirty="0"/>
              <a:t>Естественият скален масив никога не е хомогенен и издържан по цялото трасе. Пукнатините на слабите скали не се виждат с просто око по забоя, защото са неразтворени, притиснати от натиска. Така у нас за 300 м тунел имаше две подобни опасни разрушения на забоя.</a:t>
            </a:r>
          </a:p>
          <a:p>
            <a:r>
              <a:rPr lang="ru-RU" sz="2400" dirty="0"/>
              <a:t>Впрочем, в световната литература има описани немалко такива случаи, например в Австралия за </a:t>
            </a:r>
            <a:r>
              <a:rPr lang="ru-RU" sz="2400" dirty="0" smtClean="0"/>
              <a:t>3 </a:t>
            </a:r>
            <a:r>
              <a:rPr lang="ru-RU" sz="2400" dirty="0" err="1" smtClean="0"/>
              <a:t>km</a:t>
            </a:r>
            <a:r>
              <a:rPr lang="ru-RU" sz="2400" dirty="0" smtClean="0"/>
              <a:t> </a:t>
            </a:r>
            <a:r>
              <a:rPr lang="ru-RU" sz="2400" dirty="0"/>
              <a:t>са станали 7 срутвания. Почти за всички </a:t>
            </a:r>
            <a:r>
              <a:rPr lang="ru-RU" sz="2400" dirty="0" err="1"/>
              <a:t>такива</a:t>
            </a:r>
            <a:r>
              <a:rPr lang="ru-RU" sz="2400" dirty="0"/>
              <a:t> </a:t>
            </a:r>
            <a:r>
              <a:rPr lang="ru-RU" sz="2400" dirty="0" smtClean="0"/>
              <a:t>случаи </a:t>
            </a:r>
            <a:r>
              <a:rPr lang="ru-RU" sz="2400" dirty="0"/>
              <a:t>обаче публикациите приключват до средата на 50-те години на миналия век. </a:t>
            </a:r>
          </a:p>
          <a:p>
            <a:r>
              <a:rPr lang="ru-RU" sz="2400" dirty="0"/>
              <a:t>Счита се, че при съвременните стандарти за строителство на тунели </a:t>
            </a:r>
            <a:r>
              <a:rPr lang="ru-RU" sz="2400" dirty="0">
                <a:solidFill>
                  <a:srgbClr val="C00000"/>
                </a:solidFill>
              </a:rPr>
              <a:t>предпазните чадъри са задължителни при работа в слаби и разломени скали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59" y="836712"/>
            <a:ext cx="8388000" cy="54000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GB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FIDIC - </a:t>
            </a:r>
            <a:r>
              <a:rPr lang="bg-BG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Federation</a:t>
            </a: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bg-BG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Internationale</a:t>
            </a: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bg-BG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Des</a:t>
            </a: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bg-BG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Ingenieurs-Conseils</a:t>
            </a:r>
            <a:endParaRPr lang="en-GB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dirty="0" err="1" smtClean="0">
                <a:solidFill>
                  <a:srgbClr val="7030A0"/>
                </a:solidFill>
              </a:rPr>
              <a:t>Международна</a:t>
            </a:r>
            <a:r>
              <a:rPr lang="ru-RU" sz="2400" dirty="0" smtClean="0">
                <a:solidFill>
                  <a:srgbClr val="7030A0"/>
                </a:solidFill>
              </a:rPr>
              <a:t> федерация на </a:t>
            </a:r>
            <a:r>
              <a:rPr lang="ru-RU" sz="2400" dirty="0" err="1" smtClean="0">
                <a:solidFill>
                  <a:srgbClr val="7030A0"/>
                </a:solidFill>
              </a:rPr>
              <a:t>инженерите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консултанти</a:t>
            </a:r>
            <a:endParaRPr lang="bg-BG" sz="2400" dirty="0" smtClean="0">
              <a:solidFill>
                <a:srgbClr val="7030A0"/>
              </a:solidFill>
            </a:endParaRPr>
          </a:p>
          <a:p>
            <a:pPr marL="0" indent="0" algn="just"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en-GB" sz="24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  <a:defRPr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sz="2400" dirty="0" smtClean="0">
              <a:solidFill>
                <a:schemeClr val="tx2">
                  <a:satMod val="13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Федерацията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е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създадена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с цел защита на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професионалните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интереси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асоциациите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членки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и за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разпространение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на информация,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представляваща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интерес за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инженерите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консултанти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cs typeface="Times New Roman" panose="02020603050405020304" pitchFamily="18" charset="0"/>
            </a:endParaRPr>
          </a:p>
          <a:p>
            <a:pPr algn="r">
              <a:buFont typeface="Wingdings" charset="2"/>
              <a:buChar char="Ø"/>
              <a:defRPr/>
            </a:pPr>
            <a:r>
              <a:rPr lang="bg-BG" altLang="fr-FR" sz="2400" dirty="0" smtClean="0">
                <a:solidFill>
                  <a:srgbClr val="7030A0"/>
                </a:solidFill>
              </a:rPr>
              <a:t>Представлява </a:t>
            </a:r>
            <a:r>
              <a:rPr lang="bg-BG" altLang="fr-FR" sz="2400" dirty="0">
                <a:solidFill>
                  <a:srgbClr val="7030A0"/>
                </a:solidFill>
              </a:rPr>
              <a:t>около 1 милион експерта в над 100 </a:t>
            </a:r>
            <a:r>
              <a:rPr lang="bg-BG" altLang="fr-FR" sz="2400" dirty="0" smtClean="0">
                <a:solidFill>
                  <a:srgbClr val="7030A0"/>
                </a:solidFill>
              </a:rPr>
              <a:t>страни</a:t>
            </a:r>
            <a:r>
              <a:rPr lang="bg-BG" altLang="fr-FR" sz="2300" dirty="0" smtClean="0">
                <a:solidFill>
                  <a:srgbClr val="7030A0"/>
                </a:solidFill>
              </a:rPr>
              <a:t>.</a:t>
            </a:r>
          </a:p>
          <a:p>
            <a:pPr algn="r">
              <a:buFont typeface="Wingdings" charset="2"/>
              <a:buChar char="Ø"/>
              <a:defRPr/>
            </a:pPr>
            <a:r>
              <a:rPr lang="bg-BG" altLang="fr-FR" sz="2300" dirty="0" smtClean="0"/>
              <a:t>В България пълноправен член е БААИК.</a:t>
            </a:r>
            <a:endParaRPr lang="bg-BG" altLang="fr-FR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 smtClean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 smtClean="0">
                <a:solidFill>
                  <a:srgbClr val="24663D"/>
                </a:solidFill>
              </a:rPr>
              <a:t>FIDIC</a:t>
            </a:r>
            <a:endParaRPr lang="bg-BG" sz="1600" dirty="0">
              <a:solidFill>
                <a:srgbClr val="24663D"/>
              </a:solidFill>
            </a:endParaRPr>
          </a:p>
        </p:txBody>
      </p:sp>
      <p:pic>
        <p:nvPicPr>
          <p:cNvPr id="22529" name="Picture 1" descr="E:\AKS\Group_fidic_1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98" y="1689714"/>
            <a:ext cx="3103665" cy="195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6614"/>
              </p:ext>
            </p:extLst>
          </p:nvPr>
        </p:nvGraphicFramePr>
        <p:xfrm>
          <a:off x="683568" y="2293057"/>
          <a:ext cx="464451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16"/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noProof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ФИДИК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е основана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през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1913 </a:t>
                      </a:r>
                      <a:r>
                        <a:rPr lang="bg-BG" sz="18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от три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национални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ассоциации на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инженери-консултанти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от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европейски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страни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.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765" y="1952836"/>
            <a:ext cx="7443914" cy="4525963"/>
          </a:xfrm>
        </p:spPr>
        <p:txBody>
          <a:bodyPr/>
          <a:lstStyle/>
          <a:p>
            <a:r>
              <a:rPr lang="bg-BG" sz="2400" dirty="0" smtClean="0"/>
              <a:t>Разхлабването на масива от глина настъпва почти незабавно, пропорционално на водното съдържание. Ето защо направата на </a:t>
            </a:r>
            <a:r>
              <a:rPr lang="bg-BG" sz="2400" dirty="0" smtClean="0">
                <a:solidFill>
                  <a:srgbClr val="C00000"/>
                </a:solidFill>
              </a:rPr>
              <a:t>предварителен защитен ореол от инжекционни анкери около свода и стените на тунела </a:t>
            </a:r>
            <a:r>
              <a:rPr lang="bg-BG" sz="2400" dirty="0" smtClean="0"/>
              <a:t>е от първостепенна необходимост.</a:t>
            </a:r>
          </a:p>
          <a:p>
            <a:r>
              <a:rPr lang="bg-BG" sz="2400" dirty="0" smtClean="0"/>
              <a:t>Въпреки това обаче продължаваме да имаме чести такива случаи в нашето тунелно строителство.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5765" y="605788"/>
            <a:ext cx="742401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Примери от практиката за аварии на тунел в глинеста среда: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77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0384" y="1142372"/>
            <a:ext cx="8003232" cy="4525963"/>
          </a:xfrm>
        </p:spPr>
        <p:txBody>
          <a:bodyPr/>
          <a:lstStyle/>
          <a:p>
            <a:r>
              <a:rPr lang="bg-BG" sz="2400" dirty="0" smtClean="0"/>
              <a:t>Винаги, когато покритието на тунела е било малко в глинестата среда – напр. равно на диаметъра на тунела и не е имало предварително заздравяване около забоя, се е стигало до разрушение на забоя.</a:t>
            </a:r>
          </a:p>
          <a:p>
            <a:r>
              <a:rPr lang="bg-BG" sz="2400" dirty="0" smtClean="0"/>
              <a:t>Такива примери имахме както по пътните тунели, така и в метрото. </a:t>
            </a:r>
          </a:p>
          <a:p>
            <a:r>
              <a:rPr lang="bg-BG" sz="2400" dirty="0" smtClean="0"/>
              <a:t>Най-подходящият тунелен метод в глинеста среда е щитовият, но когато се прилага Новият австрийски метод, много често се стига до подобни аварии, главно заради пропуски в проекта и проучването. Няма съответствие между технологията, организацията и конструкцията с реалната геоложка обстановка.</a:t>
            </a:r>
            <a:endParaRPr lang="bg-BG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0384" y="540766"/>
            <a:ext cx="800323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Примери от практиката за аварии на тунел в глинеста среда: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9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9572" y="1327947"/>
            <a:ext cx="774086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/>
              <a:t>По трасето на метрото също имаше подценяване на проблема със слабата глинеста среда при относително малко покритие – само 7</a:t>
            </a:r>
            <a:r>
              <a:rPr lang="en-US" sz="2400" dirty="0" smtClean="0"/>
              <a:t>m</a:t>
            </a:r>
            <a:r>
              <a:rPr lang="bg-BG" sz="2400" dirty="0" smtClean="0"/>
              <a:t> - 8</a:t>
            </a:r>
            <a:r>
              <a:rPr lang="en-US" sz="2400" dirty="0" smtClean="0"/>
              <a:t>m </a:t>
            </a:r>
            <a:r>
              <a:rPr lang="bg-BG" sz="2400" dirty="0" smtClean="0"/>
              <a:t>при диаметър на тунела около 5</a:t>
            </a:r>
            <a:r>
              <a:rPr lang="en-US" sz="2400" dirty="0" smtClean="0"/>
              <a:t>m. </a:t>
            </a:r>
            <a:endParaRPr lang="bg-BG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/>
              <a:t>По надлъжния геоложки профил са показани разседи и малки разломи, за чието преминаване не бе предвиден защитен чадър с инжекции или други заздравителни мерки.</a:t>
            </a:r>
            <a:endParaRPr lang="bg-BG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9572" y="605788"/>
            <a:ext cx="774085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Примери от тунел за метрото в глинеста среда: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3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rcRect l="9265" t="19787" r="4905" b="43407"/>
          <a:stretch>
            <a:fillRect/>
          </a:stretch>
        </p:blipFill>
        <p:spPr bwMode="auto">
          <a:xfrm>
            <a:off x="431540" y="620688"/>
            <a:ext cx="7020820" cy="2268252"/>
          </a:xfrm>
          <a:prstGeom prst="rect">
            <a:avLst/>
          </a:prstGeom>
        </p:spPr>
      </p:pic>
      <p:pic>
        <p:nvPicPr>
          <p:cNvPr id="4" name="Image1"/>
          <p:cNvPicPr/>
          <p:nvPr/>
        </p:nvPicPr>
        <p:blipFill>
          <a:blip r:embed="rId3"/>
          <a:srcRect l="9194" t="18079" r="7102" b="20101"/>
          <a:stretch>
            <a:fillRect/>
          </a:stretch>
        </p:blipFill>
        <p:spPr bwMode="auto">
          <a:xfrm>
            <a:off x="791580" y="2996952"/>
            <a:ext cx="6480720" cy="19217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l="28212" t="14808" r="44706" b="28166"/>
          <a:stretch/>
        </p:blipFill>
        <p:spPr bwMode="auto">
          <a:xfrm>
            <a:off x="5932448" y="4437112"/>
            <a:ext cx="2854713" cy="208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0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5662" y="612825"/>
            <a:ext cx="7424016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3600" dirty="0" smtClean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 Изумрудената книга както </a:t>
            </a:r>
            <a:r>
              <a:rPr lang="bg-BG" sz="36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 </a:t>
            </a:r>
            <a:r>
              <a:rPr lang="bg-BG" sz="3600" dirty="0" smtClean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Жълтата книга:</a:t>
            </a:r>
            <a:endParaRPr lang="bg-BG" sz="3600" dirty="0">
              <a:solidFill>
                <a:schemeClr val="tx2">
                  <a:satMod val="13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bg-BG" sz="2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Възложителят проучва Площадката и подготвя Изискванията на Възложителя;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bg-BG" sz="2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проектирането е риск на Изпълнителя.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21546"/>
            <a:ext cx="1630246" cy="20316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>
          <a:xfrm>
            <a:off x="5115393" y="4282425"/>
            <a:ext cx="457200" cy="22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3609020"/>
            <a:ext cx="1500215" cy="19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212" y="471487"/>
            <a:ext cx="7898582" cy="5878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bg-BG" sz="2400" b="1" dirty="0" smtClean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Възложителят </a:t>
            </a:r>
            <a:r>
              <a:rPr lang="bg-BG" sz="2400" b="1" dirty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приема риска за непредвидими физически условия, както е при Жълтата книга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но </a:t>
            </a:r>
            <a:r>
              <a:rPr lang="bg-BG" sz="2400" b="1" u="sng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 Изумрудената книга има повече сигурност и </a:t>
            </a:r>
            <a:r>
              <a:rPr lang="bg-BG" sz="2400" b="1" u="sng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справедливост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u="sng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Базовият </a:t>
            </a:r>
            <a:r>
              <a:rPr lang="bg-BG" sz="2400" b="1" u="sng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геотехнически доклад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bg-BG" sz="2400" dirty="0" err="1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Geotechnical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 err="1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Baseline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 err="1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Report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-“GBR”)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конкретизира разпределението на риска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 подземните физически условия (ПК 1.1.51).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Изпълнителят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приема риска да проектира и изпълни работите съгласно условията на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Изискванията на Възложителя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е внимателно съставен договорен документ, спрямо който се </a:t>
            </a:r>
            <a:r>
              <a:rPr lang="bg-BG" sz="2400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определя дали действителните условия са </a:t>
            </a:r>
            <a:r>
              <a:rPr lang="bg-BG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по-неблагоприятни</a:t>
            </a:r>
            <a:r>
              <a:rPr lang="bg-BG" sz="2400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или са по-благоприятни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описва с конкретни параметри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очакваните геотехнически условия, рисковете, свързани с тях и работите, които трябва да се изпълнят при тези условия.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211" y="603260"/>
            <a:ext cx="7921252" cy="4985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включва 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предложена от Възложителя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технология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на строителство за всяка зона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илюстрирана с 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референтни чертежи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както и очакваната реакция на земната основа.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включва параметри за максимално слягане на засегнати конструкции и мерки за мониторинг.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Приложение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А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 Изумрудената книга дава указания за съставянето на 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и неговото съдържание.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b="1" u="sng" dirty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не повтаря</a:t>
            </a:r>
            <a:r>
              <a:rPr lang="bg-BG" sz="2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Доклада с геотехнически данни (</a:t>
            </a:r>
            <a:r>
              <a:rPr lang="bg-BG" sz="2400" dirty="0" err="1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Geotechnical</a:t>
            </a:r>
            <a:r>
              <a:rPr lang="bg-BG" sz="2400" dirty="0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Data </a:t>
            </a:r>
            <a:r>
              <a:rPr lang="bg-BG" sz="2400" dirty="0" err="1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Report</a:t>
            </a:r>
            <a:r>
              <a:rPr lang="en-US" sz="2400" dirty="0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а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включва добре обмислени параметри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на база на детайлни инженерно-геоложки и хидроложки проучвания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 допускания за вероятни препятствия и изменения на установените характеристики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625244"/>
            <a:ext cx="936105" cy="1175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4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563" y="1226369"/>
            <a:ext cx="8039235" cy="4525963"/>
          </a:xfrm>
        </p:spPr>
        <p:txBody>
          <a:bodyPr/>
          <a:lstStyle/>
          <a:p>
            <a:r>
              <a:rPr lang="ru-RU" sz="2400" dirty="0"/>
              <a:t>У нас все още не се прави разлика между геотехническия и инженерно – геоложкия доклад и най-често двете понятия се отъждествяват с доклада от инженерно – геоложките проучвания. </a:t>
            </a:r>
            <a:endParaRPr lang="ru-RU" sz="2400" dirty="0" smtClean="0"/>
          </a:p>
          <a:p>
            <a:r>
              <a:rPr lang="ru-RU" sz="2400" dirty="0" smtClean="0"/>
              <a:t>Вярно </a:t>
            </a:r>
            <a:r>
              <a:rPr lang="ru-RU" sz="2400" dirty="0"/>
              <a:t>е, че понятието геотехнически доклад бе въведено наскоро от </a:t>
            </a:r>
            <a:r>
              <a:rPr lang="ru-RU" sz="2400" b="1" dirty="0">
                <a:solidFill>
                  <a:srgbClr val="C00000"/>
                </a:solidFill>
              </a:rPr>
              <a:t>Еврокод 7</a:t>
            </a:r>
            <a:r>
              <a:rPr lang="ru-RU" sz="2400" dirty="0"/>
              <a:t>, а самата дума геотехника също е сравнително нова в световната практика. В миналото се ползваха ясно разграничените понятия като инженерна геология, земна механика и фундиране, геофизика, хидрогеология и др</a:t>
            </a:r>
            <a:r>
              <a:rPr lang="ru-RU" sz="2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564" y="584684"/>
            <a:ext cx="803923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Разлика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между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геотехнически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инженерно – геоложки доклад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9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563" y="1046349"/>
            <a:ext cx="8039235" cy="4525963"/>
          </a:xfrm>
        </p:spPr>
        <p:txBody>
          <a:bodyPr/>
          <a:lstStyle/>
          <a:p>
            <a:r>
              <a:rPr lang="ru-RU" sz="2400" dirty="0" err="1" smtClean="0"/>
              <a:t>През</a:t>
            </a:r>
            <a:r>
              <a:rPr lang="ru-RU" sz="2400" dirty="0" smtClean="0"/>
              <a:t> </a:t>
            </a:r>
            <a:r>
              <a:rPr lang="ru-RU" sz="2400" dirty="0"/>
              <a:t>последните две десетилетия на XX век постепенно в техническия език започна да навлиза от английски понятието геотехника. То обединява всички споменати области на науката и практиката, свързани със строителните аспекти на почвата и нейното взаимодействие с конструкциите. Понятието обединява дейностите по проучването, проектирането и строителните технологии за фундиране, укрепване, почвено заздравяване и др. 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две думи, геотехниката предполага интердисциплинарност на познанията и уменията в областта на геологията, геофизиката и строителството.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7564" y="584684"/>
            <a:ext cx="803923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Разлика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между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геотехнически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инженерно – геоложки доклад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31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046349"/>
            <a:ext cx="8123073" cy="4525963"/>
          </a:xfrm>
        </p:spPr>
        <p:txBody>
          <a:bodyPr/>
          <a:lstStyle/>
          <a:p>
            <a:r>
              <a:rPr lang="ru-RU" sz="2400" dirty="0"/>
              <a:t>В Изумрудената книга се въвежда новото понятие </a:t>
            </a:r>
            <a:r>
              <a:rPr lang="ru-RU" sz="2400" b="1" dirty="0">
                <a:solidFill>
                  <a:srgbClr val="0000FF"/>
                </a:solidFill>
              </a:rPr>
              <a:t>Базов геотехнически доклад </a:t>
            </a:r>
            <a:r>
              <a:rPr lang="ru-RU" sz="2400" dirty="0">
                <a:solidFill>
                  <a:srgbClr val="0000FF"/>
                </a:solidFill>
              </a:rPr>
              <a:t>(GBR)</a:t>
            </a:r>
            <a:r>
              <a:rPr lang="ru-RU" sz="2400" dirty="0"/>
              <a:t>, който всъщност </a:t>
            </a:r>
            <a:r>
              <a:rPr lang="ru-RU" sz="2400" dirty="0">
                <a:solidFill>
                  <a:srgbClr val="7030A0"/>
                </a:solidFill>
              </a:rPr>
              <a:t>съответства на геотехническия доклад по смисъла на Еврокод 7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Подчертава </a:t>
            </a:r>
            <a:r>
              <a:rPr lang="ru-RU" sz="2400" dirty="0"/>
              <a:t>се и разликата му с </a:t>
            </a:r>
            <a:r>
              <a:rPr lang="ru-RU" sz="2400" dirty="0" smtClean="0"/>
              <a:t>доклада </a:t>
            </a:r>
            <a:r>
              <a:rPr lang="ru-RU" sz="2400" dirty="0"/>
              <a:t>за </a:t>
            </a:r>
            <a:r>
              <a:rPr lang="ru-RU" sz="2400" dirty="0" err="1" smtClean="0"/>
              <a:t>геотехническите</a:t>
            </a:r>
            <a:r>
              <a:rPr lang="ru-RU" sz="2400" dirty="0" smtClean="0"/>
              <a:t> </a:t>
            </a:r>
            <a:r>
              <a:rPr lang="ru-RU" sz="2400" dirty="0"/>
              <a:t>данни (</a:t>
            </a:r>
            <a:r>
              <a:rPr lang="ru-RU" sz="2400" dirty="0">
                <a:solidFill>
                  <a:srgbClr val="0000FF"/>
                </a:solidFill>
              </a:rPr>
              <a:t>GDR</a:t>
            </a:r>
            <a:r>
              <a:rPr lang="ru-RU" sz="2400" dirty="0"/>
              <a:t>). Точно </a:t>
            </a:r>
            <a:r>
              <a:rPr lang="ru-RU" sz="2400" dirty="0">
                <a:solidFill>
                  <a:srgbClr val="0000FF"/>
                </a:solidFill>
              </a:rPr>
              <a:t>GDR</a:t>
            </a:r>
            <a:r>
              <a:rPr lang="ru-RU" sz="2400" dirty="0"/>
              <a:t> съответства на инженерно – геоложкия доклад.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0000FF"/>
                </a:solidFill>
              </a:rPr>
              <a:t>Базовият </a:t>
            </a:r>
            <a:r>
              <a:rPr lang="ru-RU" sz="2400" dirty="0">
                <a:solidFill>
                  <a:srgbClr val="0000FF"/>
                </a:solidFill>
              </a:rPr>
              <a:t>геотехнически доклад </a:t>
            </a:r>
            <a:r>
              <a:rPr lang="ru-RU" sz="2400" dirty="0"/>
              <a:t>за разлика от  </a:t>
            </a:r>
            <a:r>
              <a:rPr lang="ru-RU" sz="2400" dirty="0">
                <a:solidFill>
                  <a:srgbClr val="0000FF"/>
                </a:solidFill>
              </a:rPr>
              <a:t>GDR</a:t>
            </a:r>
            <a:r>
              <a:rPr lang="ru-RU" sz="2400" dirty="0"/>
              <a:t> дава както непрекъснатата геоложка картина по цялата дължина на тунела, така и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проектната концепция за укрепителната конструкция във всички участъци по трасето</a:t>
            </a:r>
            <a:r>
              <a:rPr lang="ru-RU" sz="2400" dirty="0">
                <a:solidFill>
                  <a:schemeClr val="accent1"/>
                </a:solidFill>
              </a:rPr>
              <a:t>,</a:t>
            </a:r>
            <a:r>
              <a:rPr lang="ru-RU" sz="2400" dirty="0"/>
              <a:t> заедно с </a:t>
            </a:r>
            <a:r>
              <a:rPr lang="ru-RU" sz="2400" u="sng" dirty="0"/>
              <a:t>геомеханичния анализ на скалната среда и нейното взаимодействие с конструкцията</a:t>
            </a:r>
            <a:r>
              <a:rPr lang="ru-RU" sz="2400" dirty="0"/>
              <a:t>. </a:t>
            </a:r>
            <a:endParaRPr lang="bg-BG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94674"/>
            <a:ext cx="799288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Смисъл на понятието Базов геотехнически доклад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4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 smtClean="0">
                <a:solidFill>
                  <a:srgbClr val="24663D"/>
                </a:solidFill>
              </a:rPr>
              <a:t>Новата </a:t>
            </a:r>
            <a:r>
              <a:rPr lang="bg-BG" sz="1600" dirty="0">
                <a:solidFill>
                  <a:srgbClr val="24663D"/>
                </a:solidFill>
              </a:rPr>
              <a:t>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548680"/>
            <a:ext cx="8388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Важна роля за развитието на строителните договори изиграва публикацията на </a:t>
            </a:r>
            <a:r>
              <a:rPr lang="bg-BG" sz="2400" b="1" dirty="0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Едуард </a:t>
            </a:r>
            <a:r>
              <a:rPr lang="bg-BG" sz="2400" b="1" dirty="0" err="1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Риммер</a:t>
            </a:r>
            <a:r>
              <a:rPr lang="bg-BG" sz="2400" b="1" dirty="0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през 1938 г., презентирана пред Института на строителните инженери в Лондон.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bg-BG" sz="2400" dirty="0" err="1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Риммер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препоръчва да се подготвят </a:t>
            </a:r>
            <a:r>
              <a:rPr lang="bg-BG" sz="2400" b="1" u="sng" dirty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стандартизирани договорни условия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които са приложими при възникване на всякакви непредвидени ситуации, като </a:t>
            </a:r>
            <a:r>
              <a:rPr lang="bg-BG" sz="2400" b="1" dirty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балансират правата и задълженията на страните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и предвиждат разумни компенсации, когато е необходимо.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bg-BG" sz="2400" dirty="0" err="1" smtClean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Риммер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отчита факта, че колкото и ерудиран и справедлив да е Инженерът, той работи за клиент, който постоянно го притиска да завърши проекта в рамките на срока и бюджета.</a:t>
            </a:r>
            <a:endParaRPr lang="bg-BG" sz="2400" dirty="0">
              <a:solidFill>
                <a:schemeClr val="tx2">
                  <a:satMod val="13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7170" name="Picture 2" descr="ublication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91" y="5262778"/>
            <a:ext cx="867009" cy="12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289" y="1700808"/>
            <a:ext cx="8229600" cy="2700300"/>
          </a:xfrm>
        </p:spPr>
        <p:txBody>
          <a:bodyPr/>
          <a:lstStyle/>
          <a:p>
            <a:r>
              <a:rPr lang="ru-RU" sz="2400" dirty="0"/>
              <a:t>Еврокод 7 регламентира изготвянето на Геотехнически доклади за обектите в зависимост от сложността на техническия проблем.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става въпрос за инженерно – геоложки доклад от проведено проучване, а за проведени анализи на граничните състояния в земната основа </a:t>
            </a:r>
            <a:r>
              <a:rPr lang="en-US" sz="2400" dirty="0" smtClean="0"/>
              <a:t>(</a:t>
            </a:r>
            <a:r>
              <a:rPr lang="bg-BG" sz="2400" dirty="0" smtClean="0"/>
              <a:t>или скалната среда</a:t>
            </a:r>
            <a:r>
              <a:rPr lang="en-US" sz="2400" dirty="0" smtClean="0"/>
              <a:t>) </a:t>
            </a:r>
            <a:r>
              <a:rPr lang="ru-RU" sz="2400" dirty="0" smtClean="0"/>
              <a:t>за </a:t>
            </a:r>
            <a:r>
              <a:rPr lang="ru-RU" sz="2400" dirty="0"/>
              <a:t>конкретния проект. </a:t>
            </a:r>
            <a:endParaRPr lang="ru-RU" sz="2400" dirty="0" smtClean="0"/>
          </a:p>
          <a:p>
            <a:endParaRPr lang="bg-BG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46820" y="821903"/>
            <a:ext cx="808706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Геотехнически доклад по смисъл на Еврокод 7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212" y="4586841"/>
            <a:ext cx="1260140" cy="18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22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54" y="959190"/>
            <a:ext cx="8087069" cy="48605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/>
              <a:t>Структурата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 smtClean="0"/>
              <a:t>геотехническия</a:t>
            </a:r>
            <a:r>
              <a:rPr lang="ru-RU" sz="2400" dirty="0" smtClean="0"/>
              <a:t> доклад </a:t>
            </a:r>
            <a:r>
              <a:rPr lang="ru-RU" sz="2400" dirty="0" err="1" smtClean="0"/>
              <a:t>включва</a:t>
            </a:r>
            <a:r>
              <a:rPr lang="ru-RU" sz="2400" dirty="0" smtClean="0"/>
              <a:t> </a:t>
            </a:r>
            <a:r>
              <a:rPr lang="ru-RU" sz="2400" dirty="0"/>
              <a:t>следното: </a:t>
            </a:r>
          </a:p>
          <a:p>
            <a:r>
              <a:rPr lang="ru-RU" sz="2400" dirty="0" smtClean="0"/>
              <a:t>Описание </a:t>
            </a:r>
            <a:r>
              <a:rPr lang="ru-RU" sz="2400" dirty="0"/>
              <a:t>на площадката; </a:t>
            </a:r>
          </a:p>
          <a:p>
            <a:r>
              <a:rPr lang="ru-RU" sz="2400" dirty="0" smtClean="0"/>
              <a:t>Почвени </a:t>
            </a:r>
            <a:r>
              <a:rPr lang="ru-RU" sz="2400" dirty="0"/>
              <a:t>условия; </a:t>
            </a:r>
          </a:p>
          <a:p>
            <a:r>
              <a:rPr lang="ru-RU" sz="2400" dirty="0" smtClean="0"/>
              <a:t>Описание </a:t>
            </a:r>
            <a:r>
              <a:rPr lang="ru-RU" sz="2400" dirty="0"/>
              <a:t>на обекта и въздействията; </a:t>
            </a:r>
          </a:p>
          <a:p>
            <a:r>
              <a:rPr lang="ru-RU" sz="2400" dirty="0" smtClean="0"/>
              <a:t>Изчислителни </a:t>
            </a:r>
            <a:r>
              <a:rPr lang="ru-RU" sz="2400" dirty="0"/>
              <a:t>стойности; </a:t>
            </a:r>
          </a:p>
          <a:p>
            <a:r>
              <a:rPr lang="ru-RU" sz="2400" dirty="0" smtClean="0"/>
              <a:t>Използвани </a:t>
            </a:r>
            <a:r>
              <a:rPr lang="ru-RU" sz="2400" dirty="0"/>
              <a:t>норми и стандарти; </a:t>
            </a:r>
          </a:p>
          <a:p>
            <a:r>
              <a:rPr lang="ru-RU" sz="2400" dirty="0" smtClean="0"/>
              <a:t>Посочване </a:t>
            </a:r>
            <a:r>
              <a:rPr lang="ru-RU" sz="2400" dirty="0"/>
              <a:t>на </a:t>
            </a:r>
            <a:r>
              <a:rPr lang="ru-RU" sz="2400" dirty="0" smtClean="0"/>
              <a:t>подходящо трасе и </a:t>
            </a:r>
            <a:r>
              <a:rPr lang="ru-RU" sz="2400" dirty="0"/>
              <a:t>ниво на риска; </a:t>
            </a:r>
          </a:p>
          <a:p>
            <a:r>
              <a:rPr lang="ru-RU" sz="2400" dirty="0" smtClean="0"/>
              <a:t>Геотехнически </a:t>
            </a:r>
            <a:r>
              <a:rPr lang="ru-RU" sz="2400" dirty="0"/>
              <a:t>изчисления и чертежи; </a:t>
            </a:r>
          </a:p>
          <a:p>
            <a:r>
              <a:rPr lang="ru-RU" sz="2400" dirty="0" smtClean="0"/>
              <a:t>Препоръки </a:t>
            </a:r>
            <a:r>
              <a:rPr lang="ru-RU" sz="2400" dirty="0"/>
              <a:t>за проектиране на </a:t>
            </a:r>
            <a:r>
              <a:rPr lang="ru-RU" sz="2400" dirty="0" smtClean="0"/>
              <a:t>укрепването и облицовката; </a:t>
            </a:r>
            <a:endParaRPr lang="ru-RU" sz="2400" dirty="0"/>
          </a:p>
          <a:p>
            <a:r>
              <a:rPr lang="ru-RU" sz="2400" dirty="0" smtClean="0"/>
              <a:t>Списък </a:t>
            </a:r>
            <a:r>
              <a:rPr lang="ru-RU" sz="2400" dirty="0"/>
              <a:t>на обстоятелствата, подлежащи на проверка по време на строителството или изискващи поддръжка. </a:t>
            </a:r>
          </a:p>
          <a:p>
            <a:endParaRPr lang="bg-BG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75554" y="497525"/>
            <a:ext cx="808706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Геотехнически доклад по смисъл на Еврокод 7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9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817" y="1226369"/>
            <a:ext cx="7424016" cy="4525963"/>
          </a:xfrm>
        </p:spPr>
        <p:txBody>
          <a:bodyPr/>
          <a:lstStyle/>
          <a:p>
            <a:pPr marL="0" indent="0">
              <a:buNone/>
            </a:pPr>
            <a:r>
              <a:rPr lang="bg-BG" sz="2400" b="1" dirty="0" smtClean="0"/>
              <a:t>Съдържание на геотехническия доклад: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Обхват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Референтни документи (норми, стандарти, библиография)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Описание на дейностите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Характеристики на строителните материали</a:t>
            </a:r>
          </a:p>
          <a:p>
            <a:pPr>
              <a:spcBef>
                <a:spcPts val="0"/>
              </a:spcBef>
            </a:pPr>
            <a:r>
              <a:rPr lang="ru-RU" sz="2000" dirty="0" err="1"/>
              <a:t>Определяне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/>
              <a:t>типовите профили за тунелната конструкция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Етап на проучване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Етап на диагностика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Етап на заздравяване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Анализ на типовите профили и оразмерителни проверки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Заключения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Вижда се, че докладът е по-скоро </a:t>
            </a:r>
            <a:r>
              <a:rPr lang="ru-RU" sz="2400" b="1" dirty="0" smtClean="0">
                <a:solidFill>
                  <a:srgbClr val="FF0000"/>
                </a:solidFill>
              </a:rPr>
              <a:t>изчислителен</a:t>
            </a:r>
            <a:r>
              <a:rPr lang="ru-RU" sz="2400" dirty="0" smtClean="0">
                <a:solidFill>
                  <a:srgbClr val="FF0000"/>
                </a:solidFill>
              </a:rPr>
              <a:t>, от колкото геоложки! 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817" y="584684"/>
            <a:ext cx="742401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Примерна структура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Геотехнически доклад за тунел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94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7981" y="22330"/>
            <a:ext cx="6624736" cy="404664"/>
          </a:xfrm>
        </p:spPr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3" y="1302651"/>
            <a:ext cx="8280921" cy="4601108"/>
          </a:xfrm>
        </p:spPr>
        <p:txBody>
          <a:bodyPr/>
          <a:lstStyle/>
          <a:p>
            <a:r>
              <a:rPr lang="ru-RU" sz="1400" b="1" dirty="0" smtClean="0"/>
              <a:t>ХАРАКТЕРИСТИКИ </a:t>
            </a:r>
            <a:r>
              <a:rPr lang="ru-RU" sz="1400" b="1" dirty="0"/>
              <a:t>НА СТРОИТЕЛНИТЕ МАТЕРИАЛИ </a:t>
            </a:r>
            <a:r>
              <a:rPr lang="ru-RU" sz="1400" dirty="0"/>
              <a:t>- Представят се основните свойства на материалите: якост и деформируемост в съответствие с Еврокод и Българско национално приложение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ОПРЕДЕЛЯНЕ </a:t>
            </a:r>
            <a:r>
              <a:rPr lang="ru-RU" sz="1400" b="1" dirty="0"/>
              <a:t>НА ТИПОВИТЕ НАПРЕЧНИ ПРОФИЛИ ЗА </a:t>
            </a:r>
            <a:r>
              <a:rPr lang="ru-RU" sz="1400" b="1" dirty="0" smtClean="0"/>
              <a:t>ТУНЕЛА </a:t>
            </a:r>
            <a:r>
              <a:rPr lang="ru-RU" sz="1400" dirty="0" smtClean="0"/>
              <a:t>– </a:t>
            </a:r>
          </a:p>
          <a:p>
            <a:pPr marL="0" indent="0">
              <a:buNone/>
            </a:pPr>
            <a:r>
              <a:rPr lang="ru-RU" sz="1600" dirty="0"/>
              <a:t>Армировъчен елемент:</a:t>
            </a:r>
          </a:p>
          <a:p>
            <a:pPr marL="0" indent="0">
              <a:buNone/>
            </a:pPr>
            <a:r>
              <a:rPr lang="ru-RU" sz="1600" dirty="0" smtClean="0"/>
              <a:t>– Първичен </a:t>
            </a:r>
            <a:r>
              <a:rPr lang="ru-RU" sz="1600" dirty="0"/>
              <a:t>крепеж, формиран със скални анкери и пръскан бетон със стъклени фибри;</a:t>
            </a:r>
          </a:p>
          <a:p>
            <a:pPr marL="0" indent="0">
              <a:buNone/>
            </a:pPr>
            <a:r>
              <a:rPr lang="ru-RU" sz="1600" dirty="0" smtClean="0"/>
              <a:t>– Неармиран </a:t>
            </a:r>
            <a:r>
              <a:rPr lang="ru-RU" sz="1600" dirty="0"/>
              <a:t>бетон за контрасвода на тунела и ограничители;</a:t>
            </a:r>
          </a:p>
          <a:p>
            <a:pPr marL="0" indent="0">
              <a:buNone/>
            </a:pPr>
            <a:r>
              <a:rPr lang="ru-RU" sz="1600" dirty="0" smtClean="0"/>
              <a:t>– Неармиран </a:t>
            </a:r>
            <a:r>
              <a:rPr lang="ru-RU" sz="1600" dirty="0"/>
              <a:t>бетон за постоянната облицовка;</a:t>
            </a:r>
          </a:p>
          <a:p>
            <a:pPr marL="0" indent="0">
              <a:buNone/>
            </a:pPr>
            <a:r>
              <a:rPr lang="ru-RU" sz="1600" dirty="0"/>
              <a:t>Фазите на строителство са както следва: </a:t>
            </a:r>
          </a:p>
          <a:p>
            <a:pPr marL="0" indent="0">
              <a:buNone/>
            </a:pPr>
            <a:r>
              <a:rPr lang="ru-RU" sz="1600" dirty="0"/>
              <a:t>Фаза A	Изкоп по пълен профил, направен с еднократни изкопни работи, имащ макс. дължина от 2.4м;</a:t>
            </a:r>
          </a:p>
          <a:p>
            <a:pPr marL="0" indent="0">
              <a:buNone/>
            </a:pPr>
            <a:r>
              <a:rPr lang="ru-RU" sz="1600" dirty="0"/>
              <a:t>Фаза B	Полагане на първичен крепеж с макс. разстояние до забоя от 2,4м; </a:t>
            </a:r>
          </a:p>
          <a:p>
            <a:pPr marL="0" indent="0">
              <a:buNone/>
            </a:pPr>
            <a:r>
              <a:rPr lang="ru-RU" sz="1600" dirty="0"/>
              <a:t>Фаза C	Радиални сондажи. Макс. разстояние между последния ред анкери и забоя на тунела – по-малко от 6м;  </a:t>
            </a:r>
          </a:p>
          <a:p>
            <a:pPr marL="0" indent="0">
              <a:buNone/>
            </a:pPr>
            <a:r>
              <a:rPr lang="ru-RU" sz="1600" dirty="0"/>
              <a:t>Фаза D	Прокопаване на контрасвода на тунела;</a:t>
            </a:r>
          </a:p>
          <a:p>
            <a:pPr marL="0" indent="0">
              <a:buNone/>
            </a:pPr>
            <a:r>
              <a:rPr lang="ru-RU" sz="1600" dirty="0"/>
              <a:t>Фаза E	Полагане на контрасвода на тунела (макс. разстояние от забоя max </a:t>
            </a:r>
            <a:r>
              <a:rPr lang="ru-RU" sz="1600" dirty="0" smtClean="0"/>
              <a:t>15Φ </a:t>
            </a:r>
            <a:r>
              <a:rPr lang="ru-RU" sz="1600" dirty="0"/>
              <a:t>);</a:t>
            </a:r>
          </a:p>
          <a:p>
            <a:pPr marL="0" indent="0">
              <a:buNone/>
            </a:pPr>
            <a:r>
              <a:rPr lang="ru-RU" sz="1600" dirty="0"/>
              <a:t>Фаза F	Полагане на постоянната облицовка (макс. разстояние от забоя или да бъде max </a:t>
            </a:r>
            <a:r>
              <a:rPr lang="ru-RU" sz="1600" dirty="0" smtClean="0"/>
              <a:t>25ф </a:t>
            </a:r>
            <a:r>
              <a:rPr lang="ru-RU" sz="1600" dirty="0"/>
              <a:t>или да бъде дефинирано на база реалното, текущо поведение на изкопа);</a:t>
            </a:r>
          </a:p>
          <a:p>
            <a:endParaRPr lang="ru-RU" sz="1400" dirty="0" smtClean="0"/>
          </a:p>
          <a:p>
            <a:pPr marL="0" indent="0">
              <a:buNone/>
            </a:pPr>
            <a:endParaRPr lang="bg-BG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49324"/>
            <a:ext cx="828092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Кратки пояснения по съдържанието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Геотехнически доклад за тунел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43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4951" y="1034848"/>
            <a:ext cx="7660671" cy="4699455"/>
          </a:xfrm>
        </p:spPr>
        <p:txBody>
          <a:bodyPr/>
          <a:lstStyle/>
          <a:p>
            <a:r>
              <a:rPr lang="ru-RU" sz="2400" dirty="0"/>
              <a:t>Проучвателният етап е първата стъпка, чрез която предварително се определят стойностите на   геотехническите характеристики, важни за проекта на настоящия тунел.  </a:t>
            </a:r>
          </a:p>
          <a:p>
            <a:r>
              <a:rPr lang="ru-RU" sz="2400" dirty="0"/>
              <a:t>Геоложките и геоморфологичните данни са почерпени от библиографска извадка, геоложки изследвания и геотехнически проучвания, събрани в предишните и настоящата фази на проекта. </a:t>
            </a:r>
            <a:endParaRPr lang="ru-RU" sz="2400" dirty="0" smtClean="0"/>
          </a:p>
          <a:p>
            <a:r>
              <a:rPr lang="ru-RU" sz="2400" dirty="0" err="1" smtClean="0"/>
              <a:t>Мястото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строежа</a:t>
            </a:r>
            <a:r>
              <a:rPr lang="ru-RU" sz="2400" dirty="0"/>
              <a:t> </a:t>
            </a:r>
            <a:r>
              <a:rPr lang="ru-RU" sz="2400" dirty="0" smtClean="0"/>
              <a:t>е </a:t>
            </a:r>
            <a:r>
              <a:rPr lang="ru-RU" sz="2400" dirty="0"/>
              <a:t>посетено от специалисти, които са се запознали със ситуацията при  тунелните портали. </a:t>
            </a:r>
          </a:p>
          <a:p>
            <a:r>
              <a:rPr lang="ru-RU" sz="2400" dirty="0"/>
              <a:t>Резултатите от изследванията се дават чрез  геотехническите параметри в </a:t>
            </a:r>
            <a:r>
              <a:rPr lang="ru-RU" sz="2400" dirty="0" smtClean="0"/>
              <a:t>таблица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851847" y="511628"/>
            <a:ext cx="742401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Етап на проучване: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82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9780"/>
            <a:ext cx="7851188" cy="332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765" y="605788"/>
            <a:ext cx="742401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bg-BG" sz="2800" b="1" i="1" dirty="0">
                <a:latin typeface="Calibri"/>
                <a:ea typeface="SimSun"/>
                <a:cs typeface="Times New Roman"/>
              </a:rPr>
              <a:t>Таблица </a:t>
            </a:r>
            <a:r>
              <a:rPr lang="bg-BG" sz="2800" b="1" i="1" dirty="0" smtClean="0">
                <a:latin typeface="Calibri"/>
                <a:ea typeface="SimSun"/>
                <a:cs typeface="Times New Roman"/>
              </a:rPr>
              <a:t>с</a:t>
            </a:r>
            <a:r>
              <a:rPr lang="en-US" sz="2800" b="1" i="1" dirty="0" smtClean="0">
                <a:latin typeface="Calibri"/>
                <a:ea typeface="SimSun"/>
                <a:cs typeface="Times New Roman"/>
              </a:rPr>
              <a:t> </a:t>
            </a:r>
            <a:r>
              <a:rPr lang="bg-BG" sz="2800" b="1" i="1" dirty="0" smtClean="0">
                <a:latin typeface="Calibri"/>
                <a:ea typeface="SimSun"/>
                <a:cs typeface="Times New Roman"/>
              </a:rPr>
              <a:t>геотехническите параметри</a:t>
            </a: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9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765" y="1129008"/>
            <a:ext cx="7826808" cy="4525963"/>
          </a:xfrm>
        </p:spPr>
        <p:txBody>
          <a:bodyPr/>
          <a:lstStyle/>
          <a:p>
            <a:r>
              <a:rPr lang="ru-RU" sz="2400" dirty="0"/>
              <a:t>Първият етап на диагностициране определя очакваното поведение на изкопа без конструктивно укрепване, вземайки предвид данните, събрани през изследователската фаза. </a:t>
            </a:r>
          </a:p>
          <a:p>
            <a:r>
              <a:rPr lang="ru-RU" sz="2400" dirty="0"/>
              <a:t>Това е основен момент в проекта на тунела, защото само чрез анализ на деформациите (как и къде могат да се появят) е възможно да се определят подходящи действия, които да ги </a:t>
            </a:r>
            <a:r>
              <a:rPr lang="ru-RU" sz="2400" dirty="0" err="1"/>
              <a:t>управляват</a:t>
            </a:r>
            <a:r>
              <a:rPr lang="ru-RU" sz="2400" dirty="0"/>
              <a:t> </a:t>
            </a:r>
            <a:r>
              <a:rPr lang="ru-RU" sz="2400" dirty="0" smtClean="0"/>
              <a:t>в </a:t>
            </a:r>
            <a:r>
              <a:rPr lang="ru-RU" sz="2400" dirty="0"/>
              <a:t>следващите фази на развитие.</a:t>
            </a:r>
          </a:p>
          <a:p>
            <a:r>
              <a:rPr lang="ru-RU" sz="2400" dirty="0"/>
              <a:t>Оценката на напрегнатото състояние след изграждането на тунела се извършва чрез анализ на деформациите от </a:t>
            </a:r>
            <a:r>
              <a:rPr lang="ru-RU" sz="2400" dirty="0" smtClean="0"/>
              <a:t>прокопаната галерия</a:t>
            </a:r>
            <a:r>
              <a:rPr lang="ru-RU" sz="2400" dirty="0"/>
              <a:t>, който предоставя информация за краткосрочната и дългосрочната устойчивост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5764" y="605788"/>
            <a:ext cx="766067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Етап на диагностика: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99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5765" y="1340768"/>
            <a:ext cx="7443913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Оценява се устойчивостта на забоя и стените на тунела при различните геоложки ситуации. Резултатите могат да бъдат три типа:</a:t>
            </a:r>
          </a:p>
          <a:p>
            <a:r>
              <a:rPr lang="ru-RU" sz="2400" dirty="0" smtClean="0"/>
              <a:t>Устойчив </a:t>
            </a:r>
            <a:r>
              <a:rPr lang="ru-RU" sz="2400" dirty="0"/>
              <a:t>забой;</a:t>
            </a:r>
          </a:p>
          <a:p>
            <a:r>
              <a:rPr lang="ru-RU" sz="2400" dirty="0" smtClean="0"/>
              <a:t>Кратковременна </a:t>
            </a:r>
            <a:r>
              <a:rPr lang="ru-RU" sz="2400" dirty="0"/>
              <a:t>устойчивост на забоя;</a:t>
            </a:r>
          </a:p>
          <a:p>
            <a:r>
              <a:rPr lang="ru-RU" sz="2400" dirty="0" smtClean="0"/>
              <a:t>Неустойчив </a:t>
            </a:r>
            <a:r>
              <a:rPr lang="ru-RU" sz="2400" dirty="0"/>
              <a:t>забой.</a:t>
            </a:r>
          </a:p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835765" y="605788"/>
            <a:ext cx="742401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bg-BG" sz="2400" b="1" i="1" dirty="0" smtClean="0">
                <a:latin typeface="Arial Narrow" charset="0"/>
                <a:ea typeface="Arial Narrow" charset="0"/>
                <a:cs typeface="Arial Narrow" charset="0"/>
              </a:rPr>
              <a:t>Класификация на поведението на тунелния изкоп</a:t>
            </a: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: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5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484784"/>
            <a:ext cx="7884876" cy="295232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Оценката се прави, за да се проучи предварително устойчивостта, както на забоя, така и </a:t>
            </a:r>
            <a:r>
              <a:rPr lang="ru-RU" sz="2400" dirty="0" smtClean="0"/>
              <a:t>по </a:t>
            </a:r>
            <a:r>
              <a:rPr lang="ru-RU" sz="2400" dirty="0"/>
              <a:t>контура на тунелния изкоп. Има два характерни случая: 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високо тунелно покритие (отчита се засводяването);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ниско тунелно покритие (няма засводяване), </a:t>
            </a:r>
          </a:p>
          <a:p>
            <a:pPr marL="0" indent="0">
              <a:buNone/>
            </a:pPr>
            <a:r>
              <a:rPr lang="ru-RU" sz="2400" dirty="0"/>
              <a:t>Проверките се правят по всичките  критични сечения на надлъжния профил.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05788"/>
            <a:ext cx="78848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 smtClean="0">
                <a:latin typeface="Arial Narrow" charset="0"/>
                <a:ea typeface="Arial Narrow" charset="0"/>
                <a:cs typeface="Arial Narrow" charset="0"/>
              </a:rPr>
              <a:t>ОЦЕНКА </a:t>
            </a:r>
            <a:r>
              <a:rPr lang="ru-RU" sz="2400" b="1" i="1" dirty="0">
                <a:latin typeface="Arial Narrow" charset="0"/>
                <a:ea typeface="Arial Narrow" charset="0"/>
                <a:cs typeface="Arial Narrow" charset="0"/>
              </a:rPr>
              <a:t>ЗА ПОВЕДЕНИЕТО НА ТУНЕЛНИЯ ИЗКОП</a:t>
            </a: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: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09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5765" y="1195417"/>
            <a:ext cx="7393835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Определят се носещите елементи, необходими да се гарантира краткосрочната и дългосрочна устойчивост на тунелния изкоп, установени в етапа на диагностициране. </a:t>
            </a:r>
          </a:p>
          <a:p>
            <a:r>
              <a:rPr lang="ru-RU" sz="2400" b="1" dirty="0" smtClean="0">
                <a:latin typeface="Arial Narrow" charset="0"/>
                <a:ea typeface="Arial Narrow" charset="0"/>
                <a:cs typeface="Arial Narrow" charset="0"/>
              </a:rPr>
              <a:t>Анализ </a:t>
            </a:r>
            <a:r>
              <a:rPr lang="ru-RU" sz="2400" b="1" dirty="0">
                <a:latin typeface="Arial Narrow" charset="0"/>
                <a:ea typeface="Arial Narrow" charset="0"/>
                <a:cs typeface="Arial Narrow" charset="0"/>
              </a:rPr>
              <a:t>и проверка на типовите секции</a:t>
            </a:r>
          </a:p>
          <a:p>
            <a:pPr marL="0" indent="0">
              <a:buNone/>
            </a:pP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Крайните резултати от анализа се дават в таблици: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835765" y="605788"/>
            <a:ext cx="742401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Етап на заздравяване: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94476"/>
              </p:ext>
            </p:extLst>
          </p:nvPr>
        </p:nvGraphicFramePr>
        <p:xfrm>
          <a:off x="2123728" y="3577180"/>
          <a:ext cx="5112569" cy="2088232"/>
        </p:xfrm>
        <a:graphic>
          <a:graphicData uri="http://schemas.openxmlformats.org/drawingml/2006/table">
            <a:tbl>
              <a:tblPr/>
              <a:tblGrid>
                <a:gridCol w="1187687"/>
                <a:gridCol w="1226776"/>
                <a:gridCol w="1349053"/>
                <a:gridCol w="1349053"/>
              </a:tblGrid>
              <a:tr h="8275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400" b="1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Секция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km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400" b="1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Покритие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[m]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400" b="1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Вид секция</a:t>
                      </a:r>
                      <a:endParaRPr lang="bg-BG" sz="2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</a:t>
                      </a:r>
                      <a:endParaRPr lang="bg-BG" sz="2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38+573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36.5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A1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</a:t>
                      </a:r>
                      <a:endParaRPr lang="bg-BG" sz="2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39+749</a:t>
                      </a:r>
                      <a:endParaRPr lang="bg-BG" sz="2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25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B1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38+798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21.5</a:t>
                      </a:r>
                      <a:endParaRPr lang="bg-BG" sz="2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B1</a:t>
                      </a:r>
                      <a:endParaRPr lang="bg-BG" sz="2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576" y="620688"/>
            <a:ext cx="5832648" cy="457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Английският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Институт на строителните инженери (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ICE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) приветства идеите на </a:t>
            </a:r>
            <a:r>
              <a:rPr lang="bg-BG" sz="2400" dirty="0" err="1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Риммер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но Втората световна война забавя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издаването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 първите стандартизирани договорни условия за строителство.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Първото издание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 Договорните условия на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ICE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излиза през 1945 г.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ФИДИК публикува първите Договорни Условия през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1957 г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., изготвени на база на тези на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ICE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216000" lvl="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GB" sz="2400" dirty="0" smtClean="0">
              <a:solidFill>
                <a:schemeClr val="tx2">
                  <a:satMod val="13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8194" name="Picture 2" descr="https://images-na.ssl-images-amazon.com/images/I/41ABQN6625L._SX354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43" y="925186"/>
            <a:ext cx="1426681" cy="19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rks of Civil Engineering Construction 3rd Ed (1977 Red Book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04" y="4445343"/>
            <a:ext cx="1482915" cy="19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835765" y="605788"/>
            <a:ext cx="742401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>
                <a:latin typeface="Arial Narrow" charset="0"/>
                <a:ea typeface="Arial Narrow" charset="0"/>
                <a:cs typeface="Arial Narrow" charset="0"/>
              </a:rPr>
              <a:t>Резултатите от анализа на проектните секции по крайни и по експлоатационни гранични състояния също се извеждат в таблици: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59532" y="1952836"/>
          <a:ext cx="4699000" cy="1666875"/>
        </p:xfrm>
        <a:graphic>
          <a:graphicData uri="http://schemas.openxmlformats.org/drawingml/2006/table">
            <a:tbl>
              <a:tblPr firstRow="1" firstCol="1" bandRow="1"/>
              <a:tblGrid>
                <a:gridCol w="965200"/>
                <a:gridCol w="609600"/>
                <a:gridCol w="609600"/>
                <a:gridCol w="609600"/>
                <a:gridCol w="609600"/>
                <a:gridCol w="647700"/>
                <a:gridCol w="647700"/>
              </a:tblGrid>
              <a:tr h="209550">
                <a:tc gridSpan="7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Крайно гранично състояние – елементи от неармиран бетон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19075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Елемент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h</a:t>
                      </a:r>
                      <a:r>
                        <a:rPr lang="bg-BG" sz="1100" baseline="-25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w</a:t>
                      </a:r>
                      <a:endParaRPr lang="bg-BG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M</a:t>
                      </a:r>
                      <a:r>
                        <a:rPr lang="bg-BG" sz="1100" baseline="-25000">
                          <a:effectLst/>
                          <a:latin typeface="Calibri"/>
                          <a:ea typeface="SimSun"/>
                          <a:cs typeface="Times New Roman"/>
                        </a:rPr>
                        <a:t>max</a:t>
                      </a:r>
                      <a:endParaRPr lang="bg-BG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N</a:t>
                      </a:r>
                      <a:r>
                        <a:rPr lang="bg-BG" sz="1100" baseline="-25000">
                          <a:effectLst/>
                          <a:latin typeface="Calibri"/>
                          <a:ea typeface="SimSun"/>
                          <a:cs typeface="Times New Roman"/>
                        </a:rPr>
                        <a:t>SD</a:t>
                      </a:r>
                      <a:endParaRPr lang="bg-BG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f</a:t>
                      </a:r>
                      <a:r>
                        <a:rPr lang="bg-BG" sz="1100" baseline="-25000">
                          <a:effectLst/>
                          <a:latin typeface="Calibri"/>
                          <a:ea typeface="SimSun"/>
                          <a:cs typeface="Times New Roman"/>
                        </a:rPr>
                        <a:t>cd</a:t>
                      </a:r>
                      <a:endParaRPr lang="bg-BG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N</a:t>
                      </a:r>
                      <a:r>
                        <a:rPr lang="bg-BG" sz="1100" baseline="-25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RD</a:t>
                      </a:r>
                      <a:endParaRPr lang="bg-BG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(cm)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(kNm)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(kN)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(m)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(N/mm</a:t>
                      </a:r>
                      <a:r>
                        <a:rPr lang="bg-BG" sz="1100" baseline="300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(kN)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48.92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1347.03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13.33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7031.47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73.29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1632.67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13.33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6793.65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1097.36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4194.16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13.33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8789.82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814.15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4219.95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13.33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6829.27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952.99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5356.83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13.33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5936.49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43708" y="3861047"/>
          <a:ext cx="7048624" cy="1981387"/>
        </p:xfrm>
        <a:graphic>
          <a:graphicData uri="http://schemas.openxmlformats.org/drawingml/2006/table">
            <a:tbl>
              <a:tblPr firstRow="1" firstCol="1" bandRow="1"/>
              <a:tblGrid>
                <a:gridCol w="694381"/>
                <a:gridCol w="707483"/>
                <a:gridCol w="707483"/>
                <a:gridCol w="995716"/>
                <a:gridCol w="995716"/>
                <a:gridCol w="1008818"/>
                <a:gridCol w="1008818"/>
                <a:gridCol w="930209"/>
              </a:tblGrid>
              <a:tr h="239133">
                <a:tc gridSpan="8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Крайно гранично състояние – елементи от неармиран бетон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61907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Елемент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Calibri"/>
                          <a:ea typeface="SimSun"/>
                          <a:cs typeface="Times New Roman"/>
                        </a:rPr>
                        <a:t>Дебелина</a:t>
                      </a:r>
                      <a:endParaRPr lang="bg-BG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Acc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s</a:t>
                      </a:r>
                      <a:r>
                        <a:rPr lang="bg-BG" sz="1100" baseline="-25000">
                          <a:effectLst/>
                          <a:latin typeface="Calibri"/>
                          <a:ea typeface="SimSun"/>
                          <a:cs typeface="Times New Roman"/>
                        </a:rPr>
                        <a:t>cp</a:t>
                      </a:r>
                      <a:endParaRPr lang="bg-BG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t</a:t>
                      </a:r>
                      <a:r>
                        <a:rPr lang="bg-BG" sz="1100" baseline="-25000">
                          <a:effectLst/>
                          <a:latin typeface="Calibri"/>
                          <a:ea typeface="SimSun"/>
                          <a:cs typeface="Times New Roman"/>
                        </a:rPr>
                        <a:t>cp</a:t>
                      </a:r>
                      <a:endParaRPr lang="bg-BG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f</a:t>
                      </a:r>
                      <a:r>
                        <a:rPr lang="bg-BG" sz="1100" baseline="-25000">
                          <a:effectLst/>
                          <a:latin typeface="Calibri"/>
                          <a:ea typeface="SimSun"/>
                          <a:cs typeface="Times New Roman"/>
                        </a:rPr>
                        <a:t>cvd</a:t>
                      </a:r>
                      <a:endParaRPr lang="bg-BG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8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(cm)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(kN)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(kN)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[m]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(N/mm</a:t>
                      </a:r>
                      <a:r>
                        <a:rPr lang="bg-BG" sz="1100" baseline="300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(N/mm</a:t>
                      </a:r>
                      <a:r>
                        <a:rPr lang="bg-BG" sz="1100" baseline="300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(N/mm</a:t>
                      </a:r>
                      <a:r>
                        <a:rPr lang="bg-BG" sz="1100" baseline="300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1347.0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38.6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2.245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0.096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1.754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1632.7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112.5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2.724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0.282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1.881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4060.4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641.9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5.041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1.195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2.400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5101.8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1357.1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6.651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2.654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2.679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5356.8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181.6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7.641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SimSun"/>
                          <a:cs typeface="Times New Roman"/>
                        </a:rPr>
                        <a:t>0.389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2.742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32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91581" y="1160750"/>
          <a:ext cx="7596842" cy="3598735"/>
        </p:xfrm>
        <a:graphic>
          <a:graphicData uri="http://schemas.openxmlformats.org/drawingml/2006/table">
            <a:tbl>
              <a:tblPr firstRow="1" firstCol="1" bandRow="1"/>
              <a:tblGrid>
                <a:gridCol w="862168"/>
                <a:gridCol w="878436"/>
                <a:gridCol w="878436"/>
                <a:gridCol w="1236317"/>
                <a:gridCol w="1236317"/>
                <a:gridCol w="1252584"/>
                <a:gridCol w="1252584"/>
              </a:tblGrid>
              <a:tr h="401559">
                <a:tc gridSpan="7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Експлоатационно гранично състояние –</a:t>
                      </a: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елементи от неармиран бетон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673090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Елемент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Дебелина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M</a:t>
                      </a:r>
                      <a:r>
                        <a:rPr lang="bg-BG" sz="1200" b="1" baseline="-25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max</a:t>
                      </a:r>
                      <a:endParaRPr lang="bg-BG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</a:t>
                      </a:r>
                      <a:r>
                        <a:rPr lang="bg-BG" sz="1200" b="1" baseline="-25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c</a:t>
                      </a:r>
                      <a:endParaRPr lang="bg-BG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</a:t>
                      </a:r>
                      <a:r>
                        <a:rPr lang="bg-BG" sz="1200" b="1" baseline="-25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cd</a:t>
                      </a:r>
                      <a:endParaRPr lang="bg-BG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4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(cm)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(kNm)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(kN)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(m)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(N/mm</a:t>
                      </a:r>
                      <a:r>
                        <a:rPr lang="bg-BG" sz="1200" baseline="300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(N/mm</a:t>
                      </a:r>
                      <a:r>
                        <a:rPr lang="bg-BG" sz="1200" baseline="3000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36.24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997.80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2.245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11.25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54.29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1209.38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2.724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11.25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812.86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3106.78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0.26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4.046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11.25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603.08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3125.89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0.19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5.292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13.50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705.92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3968.02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0.18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7.641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13.50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0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764" y="1600200"/>
            <a:ext cx="7424017" cy="4525963"/>
          </a:xfrm>
        </p:spPr>
        <p:txBody>
          <a:bodyPr/>
          <a:lstStyle/>
          <a:p>
            <a:r>
              <a:rPr lang="ru-RU" sz="2400" dirty="0"/>
              <a:t>Действащите напрежения/въздействия са оценени за представителните секции във всички етапи на тяхната работа и са сравнени със съпротивленията на материалите. </a:t>
            </a:r>
          </a:p>
          <a:p>
            <a:endParaRPr lang="ru-RU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835765" y="605788"/>
            <a:ext cx="742401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Заключение: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211" y="603260"/>
            <a:ext cx="7921252" cy="4616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Изкопите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трябва постоянно да се наблюдават.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Изпълнителят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ежедневно представя на Инженера своята интерпретация на резултатите от мониторинга.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е </a:t>
            </a:r>
            <a:r>
              <a:rPr lang="bg-BG" sz="2400" u="sng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многостепенна процедура, която започва при планирането и </a:t>
            </a:r>
            <a:r>
              <a:rPr lang="bg-BG" sz="2400" b="1" u="sng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приключва едва при завършването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 строителството.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Докато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проектът трябва правилно да идентифицира рисковете и да разработи възможни строителни решения за пълния спектър на очакваните физически условия, управлението и приложението на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по време на строителството е решаващо за успеха на проекта.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625244"/>
            <a:ext cx="936105" cy="1175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3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5817" y="1180298"/>
            <a:ext cx="7443861" cy="4732978"/>
          </a:xfrm>
        </p:spPr>
        <p:txBody>
          <a:bodyPr/>
          <a:lstStyle/>
          <a:p>
            <a:pPr marL="0" indent="0">
              <a:buNone/>
            </a:pPr>
            <a:r>
              <a:rPr lang="bg-BG" sz="2400" dirty="0" smtClean="0"/>
              <a:t>В Еврокод 7 мониторингът е регламентиран в разделите за насипи и за анкери. </a:t>
            </a:r>
          </a:p>
          <a:p>
            <a:pPr marL="0" indent="0">
              <a:buNone/>
            </a:pPr>
            <a:r>
              <a:rPr lang="ru-RU" sz="2400" dirty="0"/>
              <a:t>Планът за наблюдение е предвидено да се дава в Геотехническия доклад и главните точки в него са следните:</a:t>
            </a:r>
          </a:p>
          <a:p>
            <a:pPr marL="400050" lvl="1" indent="0">
              <a:buNone/>
            </a:pPr>
            <a:r>
              <a:rPr lang="ru-RU" sz="2000" dirty="0"/>
              <a:t>	Цел на всяко измерване</a:t>
            </a:r>
          </a:p>
          <a:p>
            <a:pPr marL="400050" lvl="1" indent="0">
              <a:buNone/>
            </a:pPr>
            <a:r>
              <a:rPr lang="ru-RU" sz="2000" dirty="0"/>
              <a:t>	Част от конструкцията и място на измерването</a:t>
            </a:r>
          </a:p>
          <a:p>
            <a:pPr marL="400050" lvl="1" indent="0">
              <a:buNone/>
            </a:pPr>
            <a:r>
              <a:rPr lang="ru-RU" sz="2000" dirty="0"/>
              <a:t>	Честота на отчитане</a:t>
            </a:r>
          </a:p>
          <a:p>
            <a:pPr marL="400050" lvl="1" indent="0">
              <a:buNone/>
            </a:pPr>
            <a:r>
              <a:rPr lang="ru-RU" sz="2000" dirty="0"/>
              <a:t>	Начин на оценка</a:t>
            </a:r>
          </a:p>
          <a:p>
            <a:pPr marL="400050" lvl="1" indent="0">
              <a:buNone/>
            </a:pPr>
            <a:r>
              <a:rPr lang="ru-RU" sz="2000" dirty="0"/>
              <a:t>	Област на очакваните стойности</a:t>
            </a:r>
          </a:p>
          <a:p>
            <a:pPr marL="400050" lvl="1" indent="0">
              <a:buNone/>
            </a:pPr>
            <a:r>
              <a:rPr lang="ru-RU" sz="2000" dirty="0"/>
              <a:t>	Период, до който ще продължат наблюденията</a:t>
            </a:r>
          </a:p>
          <a:p>
            <a:pPr marL="400050" lvl="1" indent="0">
              <a:buNone/>
            </a:pPr>
            <a:r>
              <a:rPr lang="ru-RU" sz="2000" dirty="0"/>
              <a:t>	</a:t>
            </a:r>
            <a:r>
              <a:rPr lang="ru-RU" sz="2000" dirty="0" err="1" smtClean="0"/>
              <a:t>Отговорни</a:t>
            </a:r>
            <a:r>
              <a:rPr lang="ru-RU" sz="2000" dirty="0" smtClean="0"/>
              <a:t> </a:t>
            </a:r>
            <a:r>
              <a:rPr lang="ru-RU" sz="2000" dirty="0"/>
              <a:t>организации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835817" y="579245"/>
            <a:ext cx="744386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Нарастващата роля на мониторинга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29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3971" y="1700808"/>
            <a:ext cx="7443862" cy="4525963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Wingdings"/>
              <a:buChar char=""/>
              <a:tabLst>
                <a:tab pos="685800" algn="l"/>
              </a:tabLst>
            </a:pPr>
            <a:r>
              <a:rPr lang="bg-BG" sz="2400" dirty="0">
                <a:latin typeface="Arial Narrow" charset="0"/>
                <a:ea typeface="Arial Narrow" charset="0"/>
                <a:cs typeface="Arial Narrow" charset="0"/>
              </a:rPr>
              <a:t>Деформации на земната основа;</a:t>
            </a:r>
          </a:p>
          <a:p>
            <a:pPr lvl="0" algn="just">
              <a:spcAft>
                <a:spcPts val="0"/>
              </a:spcAft>
              <a:buFont typeface="Wingdings"/>
              <a:buChar char=""/>
              <a:tabLst>
                <a:tab pos="685800" algn="l"/>
              </a:tabLst>
            </a:pPr>
            <a:r>
              <a:rPr lang="bg-BG" sz="2400" dirty="0">
                <a:latin typeface="Arial Narrow" charset="0"/>
                <a:ea typeface="Arial Narrow" charset="0"/>
                <a:cs typeface="Arial Narrow" charset="0"/>
              </a:rPr>
              <a:t>Стойности на въздействията;</a:t>
            </a:r>
          </a:p>
          <a:p>
            <a:pPr lvl="0" algn="just">
              <a:spcAft>
                <a:spcPts val="0"/>
              </a:spcAft>
              <a:buFont typeface="Wingdings"/>
              <a:buChar char=""/>
              <a:tabLst>
                <a:tab pos="685800" algn="l"/>
              </a:tabLst>
            </a:pPr>
            <a:r>
              <a:rPr lang="bg-BG" sz="2400" dirty="0">
                <a:latin typeface="Arial Narrow" charset="0"/>
                <a:ea typeface="Arial Narrow" charset="0"/>
                <a:cs typeface="Arial Narrow" charset="0"/>
              </a:rPr>
              <a:t>Контактни напрежения;</a:t>
            </a:r>
          </a:p>
          <a:p>
            <a:pPr lvl="0" algn="just">
              <a:spcAft>
                <a:spcPts val="0"/>
              </a:spcAft>
              <a:buFont typeface="Wingdings"/>
              <a:buChar char=""/>
              <a:tabLst>
                <a:tab pos="685800" algn="l"/>
              </a:tabLst>
            </a:pPr>
            <a:r>
              <a:rPr lang="bg-BG" sz="2400" dirty="0">
                <a:latin typeface="Arial Narrow" charset="0"/>
                <a:ea typeface="Arial Narrow" charset="0"/>
                <a:cs typeface="Arial Narrow" charset="0"/>
              </a:rPr>
              <a:t>Порен натиск;</a:t>
            </a:r>
          </a:p>
          <a:p>
            <a:pPr lvl="0" algn="just">
              <a:spcAft>
                <a:spcPts val="0"/>
              </a:spcAft>
              <a:buFont typeface="Wingdings"/>
              <a:buChar char=""/>
              <a:tabLst>
                <a:tab pos="685800" algn="l"/>
              </a:tabLst>
            </a:pPr>
            <a:r>
              <a:rPr lang="bg-BG" sz="2400" dirty="0">
                <a:latin typeface="Arial Narrow" charset="0"/>
                <a:ea typeface="Arial Narrow" charset="0"/>
                <a:cs typeface="Arial Narrow" charset="0"/>
              </a:rPr>
              <a:t>Усилия и деформации в носещи </a:t>
            </a:r>
            <a:r>
              <a:rPr lang="bg-BG" sz="2400" dirty="0" smtClean="0">
                <a:latin typeface="Arial Narrow" charset="0"/>
                <a:ea typeface="Arial Narrow" charset="0"/>
                <a:cs typeface="Arial Narrow" charset="0"/>
              </a:rPr>
              <a:t>елементи</a:t>
            </a:r>
            <a:r>
              <a:rPr lang="bg-BG" sz="2400" dirty="0">
                <a:latin typeface="Arial Narrow" charset="0"/>
                <a:ea typeface="Arial Narrow" charset="0"/>
                <a:cs typeface="Arial Narrow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971" y="791126"/>
            <a:ext cx="742401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Съдържание на наблюденията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35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835817" y="584684"/>
            <a:ext cx="742401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Прибори за електронно измерване на геотехнически параметри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2" descr="Photo of the Model 1610 Tape Extensometer.">
            <a:extLst>
              <a:ext uri="{FF2B5EF4-FFF2-40B4-BE49-F238E27FC236}">
                <a16:creationId xmlns:a16="http://schemas.microsoft.com/office/drawing/2014/main" xmlns="" id="{62030ED2-4C93-4CA5-B198-F35EF6BF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71" y="2291049"/>
            <a:ext cx="23379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8184" y="1808820"/>
            <a:ext cx="149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Пиезометър</a:t>
            </a:r>
          </a:p>
        </p:txBody>
      </p:sp>
      <p:pic>
        <p:nvPicPr>
          <p:cNvPr id="6" name="Picture 2" descr="Photo of the Model 4000 Strain Gauge.">
            <a:extLst>
              <a:ext uri="{FF2B5EF4-FFF2-40B4-BE49-F238E27FC236}">
                <a16:creationId xmlns:a16="http://schemas.microsoft.com/office/drawing/2014/main" xmlns="" id="{CBDC324D-9E02-416E-B2B4-8C2DF7E21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7" y="2291048"/>
            <a:ext cx="2240433" cy="14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hoto of the Model 1610 Tape Extensometer.">
            <a:extLst>
              <a:ext uri="{FF2B5EF4-FFF2-40B4-BE49-F238E27FC236}">
                <a16:creationId xmlns:a16="http://schemas.microsoft.com/office/drawing/2014/main" xmlns="" id="{E15556E7-62B2-49C9-A23A-94C30FC6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59" y="2291049"/>
            <a:ext cx="233796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4906" y="1808820"/>
            <a:ext cx="144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Тензометри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4668" y="1820642"/>
            <a:ext cx="1806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Екстензометър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A23F80CF-66D6-4951-9F3A-6893818AA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17" y="4551075"/>
            <a:ext cx="1980702" cy="12810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7102" y="3897052"/>
            <a:ext cx="1989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/>
              <a:t>Преобразувател за преместване</a:t>
            </a:r>
          </a:p>
        </p:txBody>
      </p:sp>
      <p:pic>
        <p:nvPicPr>
          <p:cNvPr id="12" name="Picture 2" descr="Photo of the Model 4651 Settlement Profiler.">
            <a:extLst>
              <a:ext uri="{FF2B5EF4-FFF2-40B4-BE49-F238E27FC236}">
                <a16:creationId xmlns:a16="http://schemas.microsoft.com/office/drawing/2014/main" xmlns="" id="{5C453576-73A2-4625-A28A-EDEED1EF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41" y="4598689"/>
            <a:ext cx="1871613" cy="12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42708" y="3963324"/>
            <a:ext cx="2279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err="1" smtClean="0"/>
              <a:t>Деформоприемник</a:t>
            </a:r>
            <a:r>
              <a:rPr lang="bg-BG" dirty="0" smtClean="0"/>
              <a:t> </a:t>
            </a:r>
            <a:r>
              <a:rPr lang="bg-BG" dirty="0"/>
              <a:t>за слягане</a:t>
            </a:r>
          </a:p>
        </p:txBody>
      </p:sp>
      <p:pic>
        <p:nvPicPr>
          <p:cNvPr id="14" name="Picture 2" descr="Photo of the Model 4850 NATM Style Shotcrete Stress Cells.">
            <a:extLst>
              <a:ext uri="{FF2B5EF4-FFF2-40B4-BE49-F238E27FC236}">
                <a16:creationId xmlns:a16="http://schemas.microsoft.com/office/drawing/2014/main" xmlns="" id="{1C8F0CB4-2FE1-48AE-9518-549EAD63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84" y="4606970"/>
            <a:ext cx="1784187" cy="11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19023" y="3952358"/>
            <a:ext cx="1618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/>
              <a:t>Измерватели за налягане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98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835817" y="584684"/>
            <a:ext cx="742401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Прибори за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измерване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 геотехнически параметри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4" descr="Photo of the Model 4900 Vibrating Wire Load Cells.">
            <a:extLst>
              <a:ext uri="{FF2B5EF4-FFF2-40B4-BE49-F238E27FC236}">
                <a16:creationId xmlns:a16="http://schemas.microsoft.com/office/drawing/2014/main" xmlns="" id="{D0EACA08-9ACF-4D11-9184-2FD5ED39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42" y="2571750"/>
            <a:ext cx="2271712" cy="14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2426" y="1808820"/>
            <a:ext cx="2061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/>
              <a:t>Измерватели за натоварване</a:t>
            </a:r>
          </a:p>
        </p:txBody>
      </p:sp>
      <p:pic>
        <p:nvPicPr>
          <p:cNvPr id="6" name="Picture 2" descr="Photo of the Micromate Vibration and Air Overpressure Monitor.">
            <a:extLst>
              <a:ext uri="{FF2B5EF4-FFF2-40B4-BE49-F238E27FC236}">
                <a16:creationId xmlns:a16="http://schemas.microsoft.com/office/drawing/2014/main" xmlns="" id="{F170653F-0175-45F2-B467-1ABD74BB6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06" y="2240867"/>
            <a:ext cx="2588027" cy="16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6148" y="1750831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Виброприемници</a:t>
            </a:r>
          </a:p>
        </p:txBody>
      </p:sp>
      <p:pic>
        <p:nvPicPr>
          <p:cNvPr id="8" name="Picture 4" descr="Model 3800-1-1, Model 3800-2-1 and Model 3800HT Thermistor Probes (front to back).">
            <a:extLst>
              <a:ext uri="{FF2B5EF4-FFF2-40B4-BE49-F238E27FC236}">
                <a16:creationId xmlns:a16="http://schemas.microsoft.com/office/drawing/2014/main" xmlns="" id="{91D6B9DD-B5D4-4EAC-B85F-2A521E84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45" y="4401108"/>
            <a:ext cx="2470061" cy="15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87916" y="3936406"/>
            <a:ext cx="149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Термометри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7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9572" y="1448780"/>
            <a:ext cx="7812868" cy="2800908"/>
          </a:xfrm>
        </p:spPr>
        <p:txBody>
          <a:bodyPr/>
          <a:lstStyle/>
          <a:p>
            <a:r>
              <a:rPr lang="bg-BG" sz="2400" dirty="0" smtClean="0"/>
              <a:t>Мониторингът по време на строителството вече е неразделна част от всички проекти по цял свят.</a:t>
            </a:r>
          </a:p>
          <a:p>
            <a:r>
              <a:rPr lang="bg-BG" sz="2400" dirty="0" smtClean="0"/>
              <a:t>Чрез мониторинга се постига по-пълно съответствие на строежа с проекта и се подобрява безопасността на труда.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Крайно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време</a:t>
            </a:r>
            <a:r>
              <a:rPr lang="ru-RU" sz="2400" dirty="0" smtClean="0">
                <a:solidFill>
                  <a:srgbClr val="FF0000"/>
                </a:solidFill>
              </a:rPr>
              <a:t> е </a:t>
            </a:r>
            <a:r>
              <a:rPr lang="ru-RU" sz="2400" dirty="0" err="1" smtClean="0">
                <a:solidFill>
                  <a:srgbClr val="FF0000"/>
                </a:solidFill>
              </a:rPr>
              <a:t>мониторингът</a:t>
            </a:r>
            <a:r>
              <a:rPr lang="ru-RU" sz="2400" dirty="0" smtClean="0">
                <a:solidFill>
                  <a:srgbClr val="FF0000"/>
                </a:solidFill>
              </a:rPr>
              <a:t> да </a:t>
            </a:r>
            <a:r>
              <a:rPr lang="ru-RU" sz="2400" dirty="0" err="1" smtClean="0">
                <a:solidFill>
                  <a:srgbClr val="FF0000"/>
                </a:solidFill>
              </a:rPr>
              <a:t>заеме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своето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място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нашата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строителна</a:t>
            </a:r>
            <a:r>
              <a:rPr lang="ru-RU" sz="2400" dirty="0" smtClean="0">
                <a:solidFill>
                  <a:srgbClr val="FF0000"/>
                </a:solidFill>
              </a:rPr>
              <a:t> практика!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572" y="584684"/>
            <a:ext cx="77408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Заключения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58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3751" y="490641"/>
            <a:ext cx="7921252" cy="5447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Други два ключови документа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 Изумрудената книга са: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Графикът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 завършване (</a:t>
            </a:r>
            <a:r>
              <a:rPr lang="bg-BG" sz="2400" b="1" dirty="0" err="1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Completion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Schedule)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Базовият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график (Schedule </a:t>
            </a:r>
            <a:r>
              <a:rPr lang="bg-BG" sz="2400" b="1" dirty="0" err="1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of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b="1" dirty="0" err="1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Baselines</a:t>
            </a: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Те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отразяват факта, че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Срокът за завършване </a:t>
            </a:r>
            <a:r>
              <a:rPr lang="bg-BG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се влияе съществено от условията на средата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Те са в синхрон с </a:t>
            </a: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Програмата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която традиционно се изготвя от Изпълнителя съгласно ПК 8.3.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Базовият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график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включва очакваните дейности и работи, в съответствие с условията, описани в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GBR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Графикът за завършване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определя сроковете на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Ключовите събития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определени чрез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производителността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представена от Изпълнителя в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Базовия график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bg-BG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580" y="549280"/>
            <a:ext cx="7596844" cy="42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</a:pPr>
            <a:r>
              <a:rPr lang="en-GB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През</a:t>
            </a:r>
            <a:r>
              <a:rPr lang="en-GB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1994 е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създадена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работна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група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със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задачи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:</a:t>
            </a:r>
          </a:p>
          <a:p>
            <a:pPr marL="720000" lvl="1" indent="-360000" algn="just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осъвременяване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Червената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и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Жълтата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книги</a:t>
            </a:r>
            <a:r>
              <a:rPr lang="bg-BG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;</a:t>
            </a:r>
          </a:p>
          <a:p>
            <a:pPr marL="720000" lvl="1" indent="-360000" algn="just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w"/>
            </a:pPr>
            <a:r>
              <a:rPr lang="bg-BG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преразглеждане</a:t>
            </a:r>
            <a:r>
              <a:rPr lang="en-GB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последователността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клаузите</a:t>
            </a:r>
            <a:r>
              <a:rPr lang="bg-BG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;</a:t>
            </a:r>
            <a:endParaRPr lang="en-GB" sz="2400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720000" lvl="1" indent="-360000" algn="just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да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не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се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отделят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доставките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технологично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оборудване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от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bg-BG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проектиране-строителство;</a:t>
            </a:r>
            <a:endParaRPr lang="en-GB" sz="2400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720000" lvl="1" indent="-360000" algn="just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осъвременените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книги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да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си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приличат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-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всяка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тема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да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се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разглежда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с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подобни</a:t>
            </a:r>
            <a:r>
              <a:rPr lang="en-GB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изрази</a:t>
            </a:r>
            <a:r>
              <a:rPr lang="bg-BG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en-GB" sz="2400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0" lvl="1" algn="just">
              <a:spcBef>
                <a:spcPts val="1800"/>
              </a:spcBef>
              <a:buClr>
                <a:schemeClr val="tx2"/>
              </a:buClr>
              <a:buSzPct val="90000"/>
            </a:pPr>
            <a:r>
              <a:rPr lang="bg-BG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Така се издават новите книги – Дъгата на ФИДИК от 1999 г.</a:t>
            </a:r>
          </a:p>
          <a:p>
            <a:pPr marL="0" lvl="1" algn="just">
              <a:spcBef>
                <a:spcPts val="1800"/>
              </a:spcBef>
              <a:buClr>
                <a:schemeClr val="tx2"/>
              </a:buClr>
              <a:buSzPct val="90000"/>
            </a:pPr>
            <a:endParaRPr lang="bg-BG" sz="24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549" y="4149080"/>
            <a:ext cx="8136905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8000">
                <a:schemeClr val="accent6">
                  <a:lumMod val="45000"/>
                  <a:lumOff val="55000"/>
                  <a:alpha val="84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rgbClr val="0000FF"/>
                </a:solidFill>
                <a:latin typeface="Arial Narrow" pitchFamily="34" charset="0"/>
              </a:rPr>
              <a:t>През 2017 г. излиза второто издание на книгите за големи обекти</a:t>
            </a:r>
            <a:r>
              <a:rPr lang="bg-BG" sz="2400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sp>
        <p:nvSpPr>
          <p:cNvPr id="3" name="AutoShape 2" descr="ll 3 famous FIDIC Conditions of Contracts, grouped with the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ll 3 famous FIDIC Conditions of Contracts, grouped with the ..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3989" y="476652"/>
            <a:ext cx="79212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34987"/>
              </p:ext>
            </p:extLst>
          </p:nvPr>
        </p:nvGraphicFramePr>
        <p:xfrm>
          <a:off x="793752" y="51969"/>
          <a:ext cx="8027307" cy="6662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134"/>
                <a:gridCol w="1820303"/>
                <a:gridCol w="164393"/>
                <a:gridCol w="704431"/>
                <a:gridCol w="215240"/>
                <a:gridCol w="865860"/>
                <a:gridCol w="442903"/>
                <a:gridCol w="636696"/>
                <a:gridCol w="836376"/>
                <a:gridCol w="652228"/>
                <a:gridCol w="232071"/>
                <a:gridCol w="652672"/>
              </a:tblGrid>
              <a:tr h="234797">
                <a:tc gridSpan="7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Базов график ЕВТ 011</a:t>
                      </a:r>
                      <a:endParaRPr lang="en-US" sz="16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0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Годишна производителност </a:t>
                      </a:r>
                      <a:endParaRPr lang="en-US" sz="10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0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рд</a:t>
                      </a: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0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365</a:t>
                      </a:r>
                      <a:endParaRPr lang="en-US" sz="10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Работна фаза: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4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1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Облицовки</a:t>
                      </a:r>
                      <a:endParaRPr lang="en-US" sz="1200" b="1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5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Планирани прекъсвания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80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Работно време: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смени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Зимни за година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рд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ч/смяна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8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Летни за година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рд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20082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рд/ седмица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7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Други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рд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18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380160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Категории работи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Ед.м.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Производ. за рд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Кол.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Време </a:t>
                      </a:r>
                      <a:r>
                        <a:rPr lang="bg-BG" sz="1200" dirty="0" err="1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рд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Измерено кол.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Коригирано време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200821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Облицовка секция 1 (GBR чертеж №..)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м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12.00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500.00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41.67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200821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Облицовка секция 2 (GBR чертеж №..)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м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6.00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500.00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83.33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238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Общо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м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8.00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1000.00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125.00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Общо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125.00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u="sng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Препятствия поради: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253118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Облицовки ниши Тунел 1 (GBR чертеж №..)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Бр.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rowSpan="2"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0.25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(</a:t>
                      </a:r>
                      <a:r>
                        <a:rPr lang="bg-BG" sz="1200" b="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производителност</a:t>
                      </a: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)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rowSpan="2"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5.00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20.00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206242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Други препятствия (опиши)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Ед.м.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(Колич.)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(</a:t>
                      </a:r>
                      <a:r>
                        <a:rPr lang="bg-BG" sz="1200" dirty="0" err="1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рд</a:t>
                      </a: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)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u="sng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Прекъсвания за: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Проверка на Възложителя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ден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rowSpan="3"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1.00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(</a:t>
                      </a:r>
                      <a:r>
                        <a:rPr lang="bg-BG" sz="1200" b="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производителност</a:t>
                      </a: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)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rowSpan="3"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5.00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Други прекъсвания (опиши)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Ед.м.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(Колич.)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(</a:t>
                      </a:r>
                      <a:r>
                        <a:rPr lang="bg-BG" sz="1200" dirty="0" err="1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рд</a:t>
                      </a: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)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380160"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Прекъсвания по вина на Възложителя или извън условията на GBR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чч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rgbClr val="0000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20.00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0.83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200821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Общо препятствия и прекъсвания по време на производството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25.83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u="sng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Планови прекъсвания: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Зимни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Летни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Други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18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Общо планови прекъсвания на производството (рд)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21.0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Всичко прекъсвания (рд)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46.8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200821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Обща продължителност на работата (рд)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1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171.8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200821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Обща продължителност на работата на критичния път (кал. дни)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1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171.8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Времетраене облицовки (месеци)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5.6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Времетраене облицовки (седмици)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24.5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Времетраене облицовки (години)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0.5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Разлика между времето за строителство и планираното време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Критични събития, напр.:  Начало облицовки Тунел 1</a:t>
                      </a:r>
                      <a:endParaRPr lang="en-US" sz="1200" b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12.05.2021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  <a:tr h="190080">
                <a:tc gridSpan="8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Критични събития, напр.:  Завършване облицовки Тунел 1</a:t>
                      </a:r>
                      <a:endParaRPr lang="en-US" sz="1200" b="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b="1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30.10.2021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2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37519" marR="375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52057"/>
              </p:ext>
            </p:extLst>
          </p:nvPr>
        </p:nvGraphicFramePr>
        <p:xfrm>
          <a:off x="832190" y="428240"/>
          <a:ext cx="7848491" cy="6082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878"/>
                <a:gridCol w="1659185"/>
                <a:gridCol w="869343"/>
                <a:gridCol w="869343"/>
                <a:gridCol w="756481"/>
                <a:gridCol w="869343"/>
                <a:gridCol w="869343"/>
                <a:gridCol w="757243"/>
                <a:gridCol w="641332"/>
              </a:tblGrid>
              <a:tr h="220641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№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Събитие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Базов график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График за завършване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Предшестващо събитие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Дата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№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Базов график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Дата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Дейност (дни)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Резерв (дни)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30196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1.01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Дата на започване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01.01.2019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4412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1.11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Начало Изкопи ЕВТ 01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1.01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01.01.2019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30196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1.12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Край Изкопи ЕВТ 01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11.05.2021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1.11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52843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1.21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Начало Облицовки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011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12.05.2021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1.12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11.05.2021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5200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1.22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Край Облицовки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011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30.10.2021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1.21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011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12.05.2021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172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4412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1.31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Начало ел.мех. оборудване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11.07.2021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1.21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011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12.05.2021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60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4412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1.32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Край ел.мех. оборудване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30.05.2022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ЕВТ 011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30.10.2021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211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30196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1.32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30.05.2022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1.31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11.07.2021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211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112</a:t>
                      </a:r>
                      <a:r>
                        <a:rPr lang="en-US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*</a:t>
                      </a:r>
                    </a:p>
                  </a:txBody>
                  <a:tcPr marL="65699" marR="65699" marT="0" marB="0"/>
                </a:tc>
              </a:tr>
              <a:tr h="4412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1.41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Край демонтаж временно стр.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29.07.2022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1.32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30.05.2022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60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66192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1.02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Дата на завършване предложена от Изпълнителя и приета от Възложителя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29.07.2022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1.41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29.07.2022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-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4412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1.02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Дата на завършване искана от Възложителя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30.09.2022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63**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</a:tr>
              <a:tr h="220641">
                <a:tc gridSpan="4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*резерв на Изпълнителя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</a:t>
                      </a:r>
                      <a:endParaRPr lang="en-US" sz="140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gridSpan="4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**резерв на Възложителя</a:t>
                      </a:r>
                      <a:endParaRPr lang="en-US" sz="1400" dirty="0"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5699" marR="6569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7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573" y="800708"/>
            <a:ext cx="792125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Чрез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новата </a:t>
            </a:r>
            <a:r>
              <a:rPr lang="bg-BG" sz="24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Подклауза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13.8.3 </a:t>
            </a:r>
            <a:r>
              <a:rPr lang="bg-BG" sz="2400" u="sng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времето за изкопни работи и облицовки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съгласно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Графика за завършване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и/или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Програмата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b="1" u="sng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може да се преразгледа от Инженера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който за целта използва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производителността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предвидена от Изпълнителя в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Базовия график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lvl="0" algn="just"/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lvl="0" algn="just"/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първи път в договорите на FIDIC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Срокът за завършване може да бъде скъсяван,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не само удължаван, ако действителните условия, влияещи на критичния път, са по-благоприятни от предвидените в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82404"/>
            <a:ext cx="1293591" cy="1630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8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489" y="455415"/>
            <a:ext cx="7921252" cy="43088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Подобрени инструменти за управление на риска и намаляване на споровете:</a:t>
            </a:r>
          </a:p>
          <a:p>
            <a:pPr marL="342900" lvl="0" indent="-342900">
              <a:spcBef>
                <a:spcPts val="1200"/>
              </a:spcBef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Ясно разпределение на риска съгласно </a:t>
            </a: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GBR;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Договорен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Регистър на риска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План за управление на риска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които се представят и поддържат от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Изпълнителя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;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bg-BG" sz="2400" dirty="0" smtClean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Редовни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Срещи за управление на </a:t>
            </a: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риска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;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bg-BG" sz="2400" dirty="0" smtClean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Процедури </a:t>
            </a:r>
            <a:r>
              <a:rPr lang="bg-BG" sz="2400" dirty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ранно </a:t>
            </a: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предупреждение;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Изумрудената книга утвърждава ролята на Инженера и постоянната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Комисия за избягване/разрешаване на споровете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познати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от Жълтата книга 2017 г.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49180"/>
            <a:ext cx="1342214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489" y="455415"/>
            <a:ext cx="7921252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Изумрудената книга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включва и </a:t>
            </a:r>
            <a:r>
              <a:rPr lang="bg-BG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Ръководство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 подготовката на Тръжна документация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Качеството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 тръжната документация за подземно строителство силно влияе на успеха на проекта и затова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FIDIC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ITA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препоръчват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Възложителят: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да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ангажира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опитни проектанти и консултанти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и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да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им даде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достатъчно време за разработването на тръжната </a:t>
            </a:r>
            <a:r>
              <a:rPr lang="bg-BG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документация</a:t>
            </a:r>
            <a:r>
              <a:rPr lang="bg-BG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;</a:t>
            </a:r>
            <a:endParaRPr lang="bg-BG" sz="2400" dirty="0" smtClean="0">
              <a:solidFill>
                <a:srgbClr val="C00000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да включи предварителен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подбор на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опитни строителни </a:t>
            </a:r>
            <a:r>
              <a:rPr lang="bg-BG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компании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и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да им даде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достатъчно време за подготовка на офертите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включително предложения за алтернативни проектни решения и  технология на строителство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1306210" cy="1692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6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452" y="10167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Сдруженията (Joint ventures)  могат да са препоръчителни за тунелни проекти 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поради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следните 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причини:</a:t>
            </a:r>
          </a:p>
          <a:p>
            <a:pPr marL="571500" lvl="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000" kern="0" dirty="0">
                <a:solidFill>
                  <a:srgbClr val="454F5B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Самостоятелната компания не може да отговори напълно на всички тръжни </a:t>
            </a:r>
            <a:r>
              <a:rPr lang="bg-BG" sz="2000" kern="0" dirty="0" smtClean="0">
                <a:solidFill>
                  <a:srgbClr val="454F5B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изисквания</a:t>
            </a:r>
            <a:r>
              <a:rPr lang="bg-BG" sz="2000" kern="0" dirty="0">
                <a:solidFill>
                  <a:srgbClr val="454F5B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;</a:t>
            </a:r>
            <a:endParaRPr lang="bg-BG" sz="2000" kern="0" dirty="0" smtClean="0">
              <a:solidFill>
                <a:srgbClr val="454F5B"/>
              </a:solidFill>
              <a:latin typeface="Arial Narrow" charset="0"/>
              <a:ea typeface="Arial Narrow" charset="0"/>
              <a:cs typeface="Arial Narrow" charset="0"/>
              <a:sym typeface="Arial"/>
            </a:endParaRPr>
          </a:p>
          <a:p>
            <a:pPr marL="571500" lvl="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rgbClr val="454F5B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Самостоятелната компания не може да изпълни определена комплексна част от проекта;</a:t>
            </a:r>
          </a:p>
          <a:p>
            <a:pPr marL="571500" lvl="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rgbClr val="454F5B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Възложителят изисква в проекта да се изпълнява не само строителство, а </a:t>
            </a:r>
            <a:r>
              <a:rPr lang="ru-RU" sz="2000" kern="0" dirty="0" smtClean="0">
                <a:solidFill>
                  <a:srgbClr val="454F5B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също </a:t>
            </a:r>
            <a:r>
              <a:rPr lang="ru-RU" sz="2000" kern="0" dirty="0">
                <a:solidFill>
                  <a:srgbClr val="454F5B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проектиране и др. услуги;</a:t>
            </a:r>
          </a:p>
          <a:p>
            <a:pPr marL="571500" lvl="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rgbClr val="454F5B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Договорът изисква голям обем от работи да се извършат за много кратко време;</a:t>
            </a:r>
          </a:p>
          <a:p>
            <a:pPr marL="571500" lvl="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rgbClr val="454F5B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Компанията е ангажирана междувременно с много проекти и не може да отговори на изискванията за брой работници и логистика</a:t>
            </a:r>
            <a:r>
              <a:rPr lang="ru-RU" sz="2000" kern="0" dirty="0" smtClean="0">
                <a:solidFill>
                  <a:srgbClr val="454F5B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.</a:t>
            </a:r>
            <a:endParaRPr lang="en-GB" sz="2000" kern="0" dirty="0">
              <a:solidFill>
                <a:srgbClr val="454F5B"/>
              </a:solidFill>
              <a:latin typeface="Arial Narrow" charset="0"/>
              <a:ea typeface="Arial Narrow" charset="0"/>
              <a:cs typeface="Arial Narrow" charset="0"/>
              <a:sym typeface="Arial"/>
            </a:endParaRPr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/>
          </a:p>
          <a:p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2" y="425940"/>
            <a:ext cx="79375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97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7375" y="1140727"/>
            <a:ext cx="7619205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Условия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извън уговорените в </a:t>
            </a:r>
            <a:r>
              <a:rPr lang="bg-BG" sz="24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GBR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се считат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Непредвидими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съгласно ПК 1.1.101 и са </a:t>
            </a:r>
            <a:r>
              <a:rPr lang="bg-BG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основание за изменение на сроковете и цената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	в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полза на Възложителя при по-благоприятни условия,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полза на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Изпълнителя при по-неблагоприятни.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Крайният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резултат от отчетените Непредвидими условия не може да намалява нетната стойност на Договорната цена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375" y="449530"/>
            <a:ext cx="761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Разпределение </a:t>
            </a:r>
            <a:r>
              <a:rPr lang="bg-BG" sz="3600" b="1" dirty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риска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85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6008" y="513276"/>
            <a:ext cx="8136904" cy="42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spcBef>
                <a:spcPts val="1800"/>
              </a:spcBef>
              <a:buClr>
                <a:schemeClr val="tx2"/>
              </a:buClr>
              <a:buSzPct val="90000"/>
            </a:pPr>
            <a:endParaRPr lang="bg-BG" sz="24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07" y="974941"/>
            <a:ext cx="8136905" cy="4866327"/>
          </a:xfrm>
        </p:spPr>
        <p:txBody>
          <a:bodyPr/>
          <a:lstStyle/>
          <a:p>
            <a:r>
              <a:rPr lang="ru-RU" sz="2400" dirty="0" err="1" smtClean="0"/>
              <a:t>Рисковете</a:t>
            </a:r>
            <a:r>
              <a:rPr lang="ru-RU" sz="2400" dirty="0" smtClean="0"/>
              <a:t>, </a:t>
            </a:r>
            <a:r>
              <a:rPr lang="ru-RU" sz="2400" dirty="0" err="1" smtClean="0"/>
              <a:t>свързани</a:t>
            </a:r>
            <a:r>
              <a:rPr lang="ru-RU" sz="2400" dirty="0" smtClean="0"/>
              <a:t> с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проектирането</a:t>
            </a:r>
            <a:r>
              <a:rPr lang="ru-RU" sz="2400" dirty="0" smtClean="0"/>
              <a:t> и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промените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на </a:t>
            </a:r>
            <a:r>
              <a:rPr lang="ru-RU" sz="2400" b="1" dirty="0" err="1">
                <a:solidFill>
                  <a:srgbClr val="C00000"/>
                </a:solidFill>
              </a:rPr>
              <a:t>количествата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 err="1" smtClean="0"/>
              <a:t>остава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 smtClean="0"/>
              <a:t>Възложителя</a:t>
            </a:r>
            <a:r>
              <a:rPr lang="ru-RU" sz="2400" dirty="0" smtClean="0"/>
              <a:t> при </a:t>
            </a:r>
            <a:r>
              <a:rPr lang="ru-RU" sz="2400" b="1" dirty="0" err="1" smtClean="0">
                <a:solidFill>
                  <a:srgbClr val="C00000"/>
                </a:solidFill>
              </a:rPr>
              <a:t>Червената</a:t>
            </a:r>
            <a:r>
              <a:rPr lang="ru-RU" sz="2400" b="1" dirty="0" smtClean="0">
                <a:solidFill>
                  <a:srgbClr val="C00000"/>
                </a:solidFill>
              </a:rPr>
              <a:t> книга</a:t>
            </a:r>
            <a:r>
              <a:rPr lang="ru-RU" sz="2400" dirty="0" smtClean="0"/>
              <a:t>.</a:t>
            </a:r>
          </a:p>
          <a:p>
            <a:r>
              <a:rPr lang="ru-RU" sz="2400" dirty="0" err="1"/>
              <a:t>Рискът</a:t>
            </a:r>
            <a:r>
              <a:rPr lang="ru-RU" sz="2400" dirty="0"/>
              <a:t> </a:t>
            </a:r>
            <a:r>
              <a:rPr lang="ru-RU" sz="2400" dirty="0" smtClean="0"/>
              <a:t>за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проектирането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остава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Изпълнителя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Жълтата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Изумрудената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книга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Рискът</a:t>
            </a:r>
            <a:r>
              <a:rPr lang="ru-RU" sz="2400" dirty="0" smtClean="0"/>
              <a:t> от </a:t>
            </a:r>
            <a:r>
              <a:rPr lang="ru-RU" sz="2400" b="1" dirty="0" err="1" smtClean="0">
                <a:solidFill>
                  <a:srgbClr val="C00000"/>
                </a:solidFill>
              </a:rPr>
              <a:t>изменени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геотехнически</a:t>
            </a:r>
            <a:r>
              <a:rPr lang="ru-RU" sz="2400" b="1" dirty="0" smtClean="0">
                <a:solidFill>
                  <a:srgbClr val="C00000"/>
                </a:solidFill>
              </a:rPr>
              <a:t> условия </a:t>
            </a:r>
            <a:r>
              <a:rPr lang="ru-RU" sz="2400" dirty="0" err="1" smtClean="0"/>
              <a:t>остава</a:t>
            </a:r>
            <a:r>
              <a:rPr lang="ru-RU" sz="2400" dirty="0" smtClean="0"/>
              <a:t> </a:t>
            </a:r>
            <a:r>
              <a:rPr lang="ru-RU" sz="2400" dirty="0"/>
              <a:t>при </a:t>
            </a:r>
            <a:r>
              <a:rPr lang="ru-RU" sz="2400" dirty="0" err="1"/>
              <a:t>Възложителя</a:t>
            </a:r>
            <a:r>
              <a:rPr lang="ru-RU" sz="2400" dirty="0"/>
              <a:t> </a:t>
            </a:r>
            <a:r>
              <a:rPr lang="ru-RU" sz="2400" dirty="0" smtClean="0"/>
              <a:t>при </a:t>
            </a:r>
            <a:r>
              <a:rPr lang="ru-RU" sz="2400" b="1" dirty="0" err="1" smtClean="0">
                <a:solidFill>
                  <a:srgbClr val="C00000"/>
                </a:solidFill>
              </a:rPr>
              <a:t>Червената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dirty="0" err="1">
                <a:solidFill>
                  <a:srgbClr val="CD943F"/>
                </a:solidFill>
              </a:rPr>
              <a:t>Жълтата</a:t>
            </a:r>
            <a:r>
              <a:rPr lang="ru-RU" sz="2400" dirty="0">
                <a:solidFill>
                  <a:srgbClr val="CD943F"/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Изумрудената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книга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Рискът</a:t>
            </a:r>
            <a:r>
              <a:rPr lang="ru-RU" sz="2400" dirty="0" smtClean="0"/>
              <a:t> от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промени</a:t>
            </a:r>
            <a:r>
              <a:rPr lang="ru-RU" sz="2400" b="1" dirty="0" smtClean="0">
                <a:solidFill>
                  <a:srgbClr val="C00000"/>
                </a:solidFill>
              </a:rPr>
              <a:t> на </a:t>
            </a:r>
            <a:r>
              <a:rPr lang="ru-RU" sz="2400" b="1" dirty="0" err="1" smtClean="0">
                <a:solidFill>
                  <a:srgbClr val="C00000"/>
                </a:solidFill>
              </a:rPr>
              <a:t>количествата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 err="1" smtClean="0">
                <a:solidFill>
                  <a:srgbClr val="C00000"/>
                </a:solidFill>
              </a:rPr>
              <a:t>пробивните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работи</a:t>
            </a:r>
            <a:r>
              <a:rPr lang="ru-RU" sz="2400" dirty="0" smtClean="0">
                <a:solidFill>
                  <a:srgbClr val="C00000"/>
                </a:solidFill>
              </a:rPr>
              <a:t> и </a:t>
            </a:r>
            <a:r>
              <a:rPr lang="ru-RU" sz="2400" dirty="0" err="1" smtClean="0">
                <a:solidFill>
                  <a:srgbClr val="C00000"/>
                </a:solidFill>
              </a:rPr>
              <a:t>облицовките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е </a:t>
            </a:r>
            <a:r>
              <a:rPr lang="ru-RU" sz="2400" dirty="0" smtClean="0"/>
              <a:t>при </a:t>
            </a:r>
            <a:r>
              <a:rPr lang="ru-RU" sz="2400" dirty="0" err="1" smtClean="0"/>
              <a:t>Изпълнителя</a:t>
            </a:r>
            <a:r>
              <a:rPr lang="ru-RU" sz="2400" dirty="0" smtClean="0"/>
              <a:t> при </a:t>
            </a:r>
            <a:r>
              <a:rPr lang="ru-RU" sz="2400" dirty="0" err="1" smtClean="0">
                <a:solidFill>
                  <a:srgbClr val="CD943F"/>
                </a:solidFill>
              </a:rPr>
              <a:t>Жълтата</a:t>
            </a:r>
            <a:r>
              <a:rPr lang="ru-RU" sz="2400" dirty="0" smtClean="0">
                <a:solidFill>
                  <a:srgbClr val="CD943F"/>
                </a:solidFill>
              </a:rPr>
              <a:t> книга</a:t>
            </a:r>
            <a:r>
              <a:rPr lang="ru-RU" sz="2400" dirty="0" smtClean="0"/>
              <a:t>, </a:t>
            </a:r>
            <a:r>
              <a:rPr lang="ru-RU" sz="2400" u="sng" dirty="0" smtClean="0"/>
              <a:t>но при </a:t>
            </a:r>
            <a:r>
              <a:rPr lang="ru-RU" sz="2400" u="sng" dirty="0" err="1" smtClean="0">
                <a:solidFill>
                  <a:schemeClr val="accent3">
                    <a:lumMod val="50000"/>
                  </a:schemeClr>
                </a:solidFill>
              </a:rPr>
              <a:t>Изумрудената</a:t>
            </a:r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</a:rPr>
              <a:t> книга </a:t>
            </a:r>
            <a:r>
              <a:rPr lang="ru-RU" sz="2400" u="sng" dirty="0" err="1"/>
              <a:t>остава</a:t>
            </a:r>
            <a:r>
              <a:rPr lang="ru-RU" sz="2400" u="sng" dirty="0"/>
              <a:t> </a:t>
            </a:r>
            <a:r>
              <a:rPr lang="ru-RU" sz="2400" u="sng" dirty="0" smtClean="0"/>
              <a:t>при </a:t>
            </a:r>
            <a:r>
              <a:rPr lang="ru-RU" sz="2400" u="sng" dirty="0" err="1" smtClean="0"/>
              <a:t>Възложителя</a:t>
            </a:r>
            <a:r>
              <a:rPr lang="ru-RU" sz="2400" u="sng" dirty="0" smtClean="0"/>
              <a:t>.</a:t>
            </a:r>
            <a:endParaRPr lang="ru-RU" sz="2400" u="sng" dirty="0"/>
          </a:p>
          <a:p>
            <a:r>
              <a:rPr lang="ru-RU" sz="2400" dirty="0"/>
              <a:t>Рискът от средствата и метода на </a:t>
            </a:r>
            <a:r>
              <a:rPr lang="ru-RU" sz="2400" dirty="0" err="1"/>
              <a:t>прокопаване</a:t>
            </a:r>
            <a:r>
              <a:rPr lang="ru-RU" sz="2400" dirty="0"/>
              <a:t> </a:t>
            </a:r>
            <a:r>
              <a:rPr lang="ru-RU" sz="2400" dirty="0" err="1" smtClean="0"/>
              <a:t>винаги</a:t>
            </a:r>
            <a:r>
              <a:rPr lang="ru-RU" sz="2400" dirty="0" smtClean="0"/>
              <a:t> </a:t>
            </a:r>
            <a:r>
              <a:rPr lang="ru-RU" sz="2400" dirty="0" err="1" smtClean="0"/>
              <a:t>остава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 smtClean="0"/>
              <a:t>Изпълнителя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Изпълнителят</a:t>
            </a:r>
            <a:r>
              <a:rPr lang="ru-RU" sz="2400" dirty="0" smtClean="0"/>
              <a:t> носи </a:t>
            </a:r>
            <a:r>
              <a:rPr lang="ru-RU" sz="2400" dirty="0" err="1" smtClean="0"/>
              <a:t>всички</a:t>
            </a:r>
            <a:r>
              <a:rPr lang="ru-RU" sz="2400" dirty="0" smtClean="0"/>
              <a:t> горни </a:t>
            </a:r>
            <a:r>
              <a:rPr lang="ru-RU" sz="2400" dirty="0" err="1" smtClean="0"/>
              <a:t>рискове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Сребърната</a:t>
            </a:r>
            <a:r>
              <a:rPr lang="ru-RU" sz="2400" dirty="0" smtClean="0"/>
              <a:t> книга.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46007" y="481260"/>
            <a:ext cx="8136905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8000">
                <a:schemeClr val="accent6">
                  <a:lumMod val="45000"/>
                  <a:lumOff val="55000"/>
                  <a:alpha val="84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/>
                </a:solidFill>
                <a:latin typeface="Arial Narrow" pitchFamily="34" charset="0"/>
              </a:rPr>
              <a:t>Разпределение на рисковете при подземното строителство</a:t>
            </a:r>
            <a:endParaRPr lang="bg-BG" sz="2400" b="1" dirty="0" smtClean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994" y="1029290"/>
            <a:ext cx="7921252" cy="5062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Само </a:t>
            </a:r>
            <a:r>
              <a:rPr lang="bg-BG" sz="2400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Изкопните </a:t>
            </a:r>
            <a:r>
              <a:rPr lang="bg-BG" sz="24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работи </a:t>
            </a:r>
            <a:r>
              <a:rPr lang="bg-BG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bg-BG" sz="2400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Облицовките</a:t>
            </a:r>
            <a:r>
              <a:rPr lang="bg-BG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се плащат чрез </a:t>
            </a:r>
            <a:r>
              <a:rPr lang="bg-BG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измерване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 Изумрудената книга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тъй като са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ключова част от Работите и е трудно да се определи техният обхват и количество при оферирането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 останалите работи се използват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неразбити суми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каквато е традицията при Жълтата книга.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bg-BG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Измерените количества се умножават по </a:t>
            </a:r>
            <a:r>
              <a:rPr lang="bg-BG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твърдите</a:t>
            </a:r>
            <a:r>
              <a:rPr lang="bg-BG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единични </a:t>
            </a:r>
            <a:r>
              <a:rPr lang="bg-BG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цени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оферирани в Количествената сметка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</a:t>
            </a:r>
            <a:endParaRPr lang="bg-BG" sz="16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bg-BG" sz="1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bg-BG" sz="16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Изкопи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” съгласно ПК 1.1.43 освен изкопи включва временно укрепване, проучвания, мерки за заздравяване и третиране на скалната/земната среда, управление на подземните води и други временни и спомагателни работи. </a:t>
            </a:r>
            <a:endParaRPr lang="bg-BG" sz="16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bg-BG" sz="1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bg-BG" sz="16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Облицовки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” съгласно ПК 1.1.60 са Работите, които облицоват и укрепват изкопаното пространство за Подземните Работи, включително изолации, </a:t>
            </a:r>
            <a:r>
              <a:rPr lang="bg-BG" sz="16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обмазки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и обратен насип. </a:t>
            </a:r>
            <a:endParaRPr lang="bg-BG" sz="16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bg-BG" sz="1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bg-BG" sz="1600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Подземни работи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” съгласно ПК 1.1.100 са всички Работи, разположени под терена. </a:t>
            </a:r>
            <a:endParaRPr lang="bg-BG" sz="16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086" y="382959"/>
            <a:ext cx="792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Разпределение </a:t>
            </a:r>
            <a:r>
              <a:rPr lang="bg-BG" sz="3600" b="1" dirty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риска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22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03748" y="29533"/>
            <a:ext cx="6624736" cy="374821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489" y="512676"/>
            <a:ext cx="7921252" cy="51706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Съгласно новата </a:t>
            </a:r>
            <a:r>
              <a:rPr lang="bg-BG" sz="2400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Подклауза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13.8.2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Количествените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сметки за Изкопи и Облицовки се разделят на работи с: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bg-BG" sz="20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Фиксирани цени </a:t>
            </a:r>
            <a:r>
              <a:rPr lang="bg-BG" sz="20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bg-BG" sz="2000" b="1" dirty="0" err="1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ixed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bg-BG" sz="2000" b="1" dirty="0" err="1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rate</a:t>
            </a:r>
            <a:r>
              <a:rPr lang="bg-BG" sz="20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000" b="1" dirty="0" err="1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items</a:t>
            </a:r>
            <a:r>
              <a:rPr lang="bg-BG" sz="20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): неразбити суми или единични цени  например за достъп, временно строителство и др.;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bg-BG" sz="20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Цени, зависими от срока </a:t>
            </a:r>
            <a:r>
              <a:rPr lang="bg-BG" sz="20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bg-BG" sz="2000" b="1" dirty="0" err="1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ime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bg-BG" sz="2000" b="1" dirty="0" err="1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related</a:t>
            </a:r>
            <a:r>
              <a:rPr lang="bg-BG" sz="20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000" b="1" dirty="0" err="1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items</a:t>
            </a:r>
            <a:r>
              <a:rPr lang="bg-BG" sz="20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): цени за </a:t>
            </a:r>
            <a:r>
              <a:rPr lang="bg-BG" sz="20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машиносмени</a:t>
            </a:r>
            <a:r>
              <a:rPr lang="bg-BG" sz="20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на ключова механизация, дневни разходи на Площадката за техническо ръководство и др.;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bg-BG" sz="20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Цени, зависими от количествата </a:t>
            </a:r>
            <a:r>
              <a:rPr lang="bg-BG" sz="20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q</a:t>
            </a:r>
            <a:r>
              <a:rPr lang="bg-BG" sz="2000" b="1" dirty="0" err="1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uantity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bg-BG" sz="2000" b="1" dirty="0" err="1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related</a:t>
            </a:r>
            <a:r>
              <a:rPr lang="bg-BG" sz="20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000" b="1" dirty="0" err="1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items</a:t>
            </a:r>
            <a:r>
              <a:rPr lang="bg-BG" sz="20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bg-BG" sz="20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: единични цени за подготовка на земната основа, изкопи, укрепване, </a:t>
            </a:r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облицовки.</a:t>
            </a:r>
          </a:p>
          <a:p>
            <a:pPr marL="800100" lvl="1" indent="-342900">
              <a:buFont typeface="Arial" charset="0"/>
              <a:buChar char="•"/>
            </a:pPr>
            <a:r>
              <a:rPr lang="bg-BG" sz="20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Цени, зависими от </a:t>
            </a:r>
            <a:r>
              <a:rPr lang="bg-BG" sz="20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стойността (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Value-</a:t>
            </a:r>
            <a:r>
              <a:rPr lang="bg-BG" sz="2000" b="1" dirty="0" err="1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related</a:t>
            </a:r>
            <a:r>
              <a:rPr lang="bg-BG" sz="20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b="1" dirty="0" err="1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items</a:t>
            </a:r>
            <a:r>
              <a:rPr lang="bg-BG" sz="20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застраховки, разрешителни и др.-обикновено се начисляват като процент върху цените от горните групи.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Новият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механизъм на ценообразуване </a:t>
            </a:r>
            <a:r>
              <a:rPr lang="bg-BG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позволява да се оценят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разходите при удължаване на срока </a:t>
            </a:r>
            <a:r>
              <a:rPr lang="bg-BG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 случая на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Непредвидими условия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без да се стига до спорове.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1332" y="482733"/>
            <a:ext cx="8136904" cy="42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bg-BG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Българското общество по строително право </a:t>
            </a:r>
            <a:r>
              <a:rPr lang="bg-BG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(БОСП) е </a:t>
            </a:r>
            <a:r>
              <a:rPr lang="bg-BG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създадено през 2015 г., за да обедини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усилията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експертите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юристи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инженери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архитекти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, за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развитието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българското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строително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право и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приложението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добрите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международни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практики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Популяризиране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международните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типови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договорни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 условия, в </a:t>
            </a:r>
            <a:r>
              <a:rPr lang="ru-RU" sz="2400" dirty="0" err="1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т.ч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. и на </a:t>
            </a:r>
            <a:r>
              <a:rPr lang="en-US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FIDIC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, е </a:t>
            </a:r>
            <a:r>
              <a:rPr lang="ru-RU" sz="2400" dirty="0" err="1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една</a:t>
            </a:r>
            <a:r>
              <a:rPr lang="ru-RU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 от целите на 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БОСП, </a:t>
            </a:r>
            <a:r>
              <a:rPr lang="ru-RU" sz="2400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съгласно</a:t>
            </a:r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 Устава.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През 2015 </a:t>
            </a:r>
            <a:r>
              <a:rPr lang="bg-BG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., по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възлагане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на КСБ, БОСП </a:t>
            </a:r>
            <a:r>
              <a:rPr lang="bg-BG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изготви </a:t>
            </a:r>
            <a:r>
              <a:rPr lang="bg-BG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типови договорни условия за </a:t>
            </a:r>
            <a:r>
              <a:rPr lang="bg-BG" sz="2400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България на </a:t>
            </a:r>
            <a:r>
              <a:rPr lang="bg-BG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база Жълта и Червена книги на </a:t>
            </a:r>
            <a:r>
              <a:rPr lang="en-US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FIDIC</a:t>
            </a:r>
            <a:r>
              <a:rPr lang="bg-BG" sz="2400" dirty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, издание 1999 </a:t>
            </a:r>
            <a:r>
              <a:rPr lang="bg-BG" sz="2400" dirty="0" err="1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., </a:t>
            </a:r>
            <a:r>
              <a:rPr lang="bg-BG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заедно </a:t>
            </a:r>
            <a:r>
              <a:rPr lang="bg-BG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с </a:t>
            </a:r>
            <a:r>
              <a:rPr lang="bg-BG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Ръководства за подготовката на Договорно споразумение и Специфични условия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/>
            <a:endParaRPr lang="en-US" sz="2400" dirty="0">
              <a:solidFill>
                <a:srgbClr val="7030A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0" lvl="1" algn="just">
              <a:spcBef>
                <a:spcPts val="1800"/>
              </a:spcBef>
              <a:buClr>
                <a:schemeClr val="tx2"/>
              </a:buClr>
              <a:buSzPct val="90000"/>
            </a:pPr>
            <a:endParaRPr lang="bg-BG" sz="24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2887" y="4772670"/>
            <a:ext cx="5291854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8000">
                <a:schemeClr val="accent6">
                  <a:lumMod val="45000"/>
                  <a:lumOff val="55000"/>
                  <a:alpha val="84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00FF"/>
                </a:solidFill>
                <a:latin typeface="Arial Narrow" pitchFamily="34" charset="0"/>
              </a:rPr>
              <a:t>Работна група на БОСП с ръководител адв. Виктория Пенкова работи по превода на Жълтата книга 2017 г.</a:t>
            </a:r>
            <a:endParaRPr lang="en-US" sz="2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03748" y="29533"/>
            <a:ext cx="6624736" cy="374821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7544" y="656692"/>
            <a:ext cx="8245503" cy="3185160"/>
            <a:chOff x="-2057023" y="0"/>
            <a:chExt cx="12489580" cy="4824413"/>
          </a:xfrm>
        </p:grpSpPr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384039" y="535300"/>
              <a:ext cx="1547841" cy="34625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bg-BG" sz="1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MS PGothic" charset="-128"/>
                </a:rPr>
                <a:t> 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bg-BG" sz="1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MS PGothic" charset="-128"/>
                </a:rPr>
                <a:t> 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bg-BG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MS PGothic" charset="-128"/>
                </a:rPr>
                <a:t> 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809188" y="1054674"/>
              <a:ext cx="1558171" cy="2507851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endParaRPr lang="en-US" sz="1200">
                <a:effectLst/>
                <a:latin typeface="Helvetica" charset="0"/>
                <a:ea typeface="Calibri" charset="0"/>
                <a:cs typeface="Helvetica" charset="0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6656843" y="446515"/>
              <a:ext cx="3775714" cy="69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ts val="720"/>
                </a:spcBef>
                <a:spcAft>
                  <a:spcPts val="0"/>
                </a:spcAft>
              </a:pPr>
              <a:r>
                <a:rPr lang="bg-BG" sz="2400" b="1" dirty="0">
                  <a:solidFill>
                    <a:srgbClr val="00000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Договорна цена</a:t>
              </a:r>
              <a:endParaRPr lang="en-US" sz="2400" dirty="0"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661812" y="2980918"/>
              <a:ext cx="3282379" cy="69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ts val="720"/>
                </a:spcBef>
                <a:spcAft>
                  <a:spcPts val="0"/>
                </a:spcAft>
              </a:pPr>
              <a:r>
                <a:rPr lang="bg-BG" sz="2400" b="1" dirty="0">
                  <a:solidFill>
                    <a:srgbClr val="00000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Проектиране</a:t>
              </a:r>
              <a:endParaRPr lang="en-US" sz="2400" dirty="0"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968875" y="267819"/>
              <a:ext cx="1584325" cy="2107081"/>
            </a:xfrm>
            <a:prstGeom prst="rect">
              <a:avLst/>
            </a:prstGeom>
            <a:solidFill>
              <a:srgbClr val="969696">
                <a:alpha val="7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-2015611" y="2789299"/>
              <a:ext cx="3832165" cy="125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ts val="720"/>
                </a:spcBef>
                <a:spcAft>
                  <a:spcPts val="0"/>
                </a:spcAft>
              </a:pPr>
              <a:r>
                <a:rPr lang="bg-BG" sz="2400" b="1" dirty="0">
                  <a:solidFill>
                    <a:srgbClr val="00000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Рискове на Възложителя</a:t>
              </a:r>
              <a:endParaRPr lang="en-US" sz="2400" dirty="0"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-2057023" y="144433"/>
              <a:ext cx="3944699" cy="125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ts val="720"/>
                </a:spcBef>
                <a:spcAft>
                  <a:spcPts val="0"/>
                </a:spcAft>
              </a:pP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Рискове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на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Изпълнителя</a:t>
              </a:r>
              <a:endParaRPr lang="en-US" sz="2400" dirty="0"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372437" y="881549"/>
              <a:ext cx="1533160" cy="2423747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Aft>
                  <a:spcPts val="0"/>
                </a:spcAft>
              </a:pPr>
              <a:endParaRPr lang="en-US" sz="1200">
                <a:effectLst/>
                <a:latin typeface="Helvetica" charset="0"/>
                <a:ea typeface="Calibri" charset="0"/>
                <a:cs typeface="Helvetica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968875" y="2376488"/>
              <a:ext cx="1584325" cy="217487"/>
            </a:xfrm>
            <a:prstGeom prst="rect">
              <a:avLst/>
            </a:prstGeom>
            <a:solidFill>
              <a:srgbClr val="969696">
                <a:alpha val="7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" name="Line 13"/>
            <p:cNvCxnSpPr/>
            <p:nvPr/>
          </p:nvCxnSpPr>
          <p:spPr bwMode="auto">
            <a:xfrm>
              <a:off x="1767567" y="2376488"/>
              <a:ext cx="4752975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20" name="Line 14"/>
            <p:cNvCxnSpPr/>
            <p:nvPr/>
          </p:nvCxnSpPr>
          <p:spPr bwMode="auto">
            <a:xfrm flipV="1">
              <a:off x="6553200" y="0"/>
              <a:ext cx="0" cy="2376488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Line 15"/>
            <p:cNvCxnSpPr/>
            <p:nvPr/>
          </p:nvCxnSpPr>
          <p:spPr bwMode="auto">
            <a:xfrm>
              <a:off x="1816554" y="2376488"/>
              <a:ext cx="0" cy="2447925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Line 16"/>
            <p:cNvCxnSpPr/>
            <p:nvPr/>
          </p:nvCxnSpPr>
          <p:spPr bwMode="auto">
            <a:xfrm>
              <a:off x="6553200" y="2376488"/>
              <a:ext cx="0" cy="2447925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Line 17"/>
            <p:cNvCxnSpPr/>
            <p:nvPr/>
          </p:nvCxnSpPr>
          <p:spPr bwMode="auto">
            <a:xfrm flipV="1">
              <a:off x="1818596" y="130175"/>
              <a:ext cx="0" cy="2232025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4931879" y="253916"/>
              <a:ext cx="1558098" cy="201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 fontAlgn="base">
                <a:spcBef>
                  <a:spcPts val="1080"/>
                </a:spcBef>
                <a:spcAft>
                  <a:spcPts val="0"/>
                </a:spcAft>
              </a:pPr>
              <a:endParaRPr lang="bg-BG" sz="1000">
                <a:solidFill>
                  <a:srgbClr val="FFFFFF"/>
                </a:solidFill>
                <a:effectLst/>
                <a:latin typeface="Helvetica" charset="0"/>
                <a:ea typeface="Calibri" charset="0"/>
                <a:cs typeface="Helvetica" charset="0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 flipV="1">
            <a:off x="5108426" y="791627"/>
            <a:ext cx="1047750" cy="4508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bg-BG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MS PGothic" charset="-128"/>
              </a:rPr>
              <a:t> </a:t>
            </a:r>
            <a:endParaRPr lang="en-US" sz="1200">
              <a:effectLst/>
              <a:latin typeface="Times New Roman" charset="0"/>
              <a:ea typeface="Calibri" charset="0"/>
            </a:endParaRPr>
          </a:p>
          <a:p>
            <a:pPr algn="ctr" fontAlgn="base">
              <a:spcAft>
                <a:spcPts val="0"/>
              </a:spcAft>
            </a:pPr>
            <a:r>
              <a:rPr lang="bg-BG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MS PGothic" charset="-128"/>
              </a:rPr>
              <a:t> </a:t>
            </a:r>
            <a:endParaRPr lang="en-US" sz="1200">
              <a:effectLst/>
              <a:latin typeface="Times New Roman" charset="0"/>
              <a:ea typeface="Calibri" charset="0"/>
            </a:endParaRPr>
          </a:p>
          <a:p>
            <a:pPr algn="ctr" fontAlgn="base">
              <a:spcAft>
                <a:spcPts val="0"/>
              </a:spcAft>
            </a:pPr>
            <a:r>
              <a:rPr lang="bg-BG" sz="1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MS PGothic" charset="-128"/>
              </a:rPr>
              <a:t> </a:t>
            </a:r>
            <a:endParaRPr lang="en-US" sz="1200">
              <a:effectLst/>
              <a:latin typeface="Times New Roman" charset="0"/>
              <a:ea typeface="Calibri" charset="0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3032403" y="1110263"/>
            <a:ext cx="1045210" cy="23050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bg-BG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MS PGothic" charset="-128"/>
              </a:rPr>
              <a:t> </a:t>
            </a:r>
            <a:endParaRPr lang="en-US" sz="1200">
              <a:effectLst/>
              <a:latin typeface="Times New Roman" charset="0"/>
              <a:ea typeface="Calibri" charset="0"/>
            </a:endParaRPr>
          </a:p>
          <a:p>
            <a:pPr algn="ctr" fontAlgn="base">
              <a:spcAft>
                <a:spcPts val="0"/>
              </a:spcAft>
            </a:pPr>
            <a:r>
              <a:rPr lang="bg-BG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MS PGothic" charset="-128"/>
              </a:rPr>
              <a:t> </a:t>
            </a:r>
            <a:endParaRPr lang="en-US" sz="1200">
              <a:effectLst/>
              <a:latin typeface="Times New Roman" charset="0"/>
              <a:ea typeface="Calibri" charset="0"/>
            </a:endParaRPr>
          </a:p>
          <a:p>
            <a:pPr algn="ctr" fontAlgn="base">
              <a:spcAft>
                <a:spcPts val="0"/>
              </a:spcAft>
            </a:pPr>
            <a:r>
              <a:rPr lang="bg-BG" sz="1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MS PGothic" charset="-128"/>
              </a:rPr>
              <a:t> </a:t>
            </a:r>
            <a:endParaRPr lang="en-US" sz="1200">
              <a:effectLst/>
              <a:latin typeface="Times New Roman" charset="0"/>
              <a:ea typeface="Calibri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98" y="1376772"/>
            <a:ext cx="7493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0" y="13843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1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76" y="1304764"/>
            <a:ext cx="768704" cy="9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0" y="2413000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3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22" y="1052736"/>
            <a:ext cx="723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0" y="695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 Box 29"/>
          <p:cNvSpPr txBox="1"/>
          <p:nvPr/>
        </p:nvSpPr>
        <p:spPr>
          <a:xfrm>
            <a:off x="467544" y="4006228"/>
            <a:ext cx="8245503" cy="15741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bg-BG" sz="2400" dirty="0" smtClean="0">
                <a:effectLst/>
                <a:latin typeface="Arial Narrow" charset="0"/>
                <a:ea typeface="Arial Narrow" charset="0"/>
                <a:cs typeface="Arial Narrow" charset="0"/>
              </a:rPr>
              <a:t>При договорите с </a:t>
            </a:r>
            <a:r>
              <a:rPr lang="bg-BG" sz="2400" dirty="0">
                <a:latin typeface="Arial Narrow" charset="0"/>
                <a:ea typeface="Arial Narrow" charset="0"/>
                <a:cs typeface="Arial Narrow" charset="0"/>
              </a:rPr>
              <a:t>измерване Договорна цена </a:t>
            </a:r>
            <a:r>
              <a:rPr lang="bg-BG" sz="2400" dirty="0" smtClean="0">
                <a:latin typeface="Arial Narrow" charset="0"/>
                <a:ea typeface="Arial Narrow" charset="0"/>
                <a:cs typeface="Arial Narrow" charset="0"/>
              </a:rPr>
              <a:t>нараства с около 10%;</a:t>
            </a:r>
            <a:endParaRPr lang="bg-BG" sz="2400" dirty="0" smtClean="0">
              <a:effectLst/>
              <a:latin typeface="Arial Narrow" charset="0"/>
              <a:ea typeface="Arial Narrow" charset="0"/>
              <a:cs typeface="Arial Narrow" charset="0"/>
            </a:endParaRPr>
          </a:p>
          <a:p>
            <a:pPr algn="just">
              <a:spcAft>
                <a:spcPts val="0"/>
              </a:spcAft>
            </a:pPr>
            <a:r>
              <a:rPr lang="bg-BG" sz="2400" dirty="0" smtClean="0">
                <a:solidFill>
                  <a:srgbClr val="0000FF"/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При договорите “Под ключ”</a:t>
            </a:r>
            <a:r>
              <a:rPr lang="bg-BG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bg-BG" sz="2400" dirty="0" smtClean="0">
                <a:solidFill>
                  <a:srgbClr val="0000FF"/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Офертната </a:t>
            </a:r>
            <a:r>
              <a:rPr lang="bg-BG" sz="2400" dirty="0">
                <a:solidFill>
                  <a:srgbClr val="0000FF"/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цена е 20-30% </a:t>
            </a:r>
            <a:r>
              <a:rPr lang="bg-BG" sz="2400" dirty="0" smtClean="0">
                <a:solidFill>
                  <a:srgbClr val="0000FF"/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по-висока </a:t>
            </a:r>
            <a:r>
              <a:rPr lang="bg-BG" sz="2400" dirty="0" smtClean="0">
                <a:effectLst/>
                <a:latin typeface="Arial Narrow" charset="0"/>
                <a:ea typeface="Arial Narrow" charset="0"/>
                <a:cs typeface="Arial Narrow" charset="0"/>
              </a:rPr>
              <a:t>и</a:t>
            </a:r>
            <a:endParaRPr lang="en-US" sz="2400" dirty="0">
              <a:effectLst/>
              <a:latin typeface="Arial Narrow" charset="0"/>
              <a:ea typeface="Arial Narrow" charset="0"/>
              <a:cs typeface="Arial Narrow" charset="0"/>
            </a:endParaRPr>
          </a:p>
          <a:p>
            <a:pPr algn="just">
              <a:spcAft>
                <a:spcPts val="0"/>
              </a:spcAft>
            </a:pPr>
            <a:r>
              <a:rPr lang="bg-BG" sz="2400" b="1" dirty="0">
                <a:solidFill>
                  <a:srgbClr val="C00000"/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Окончателната Договорна цена е 10-20% </a:t>
            </a:r>
            <a:r>
              <a:rPr lang="bg-BG" sz="2400" b="1" dirty="0" smtClean="0">
                <a:solidFill>
                  <a:srgbClr val="C00000"/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по-висока от договорите с измерване</a:t>
            </a:r>
            <a:r>
              <a:rPr lang="bg-BG" sz="2400" dirty="0" smtClean="0">
                <a:effectLst/>
                <a:latin typeface="Arial Narrow" charset="0"/>
                <a:ea typeface="Arial Narrow" charset="0"/>
                <a:cs typeface="Arial Narrow" charset="0"/>
              </a:rPr>
              <a:t>!!!</a:t>
            </a:r>
            <a:endParaRPr lang="en-US" sz="2400" dirty="0">
              <a:effectLst/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1766" y="1043589"/>
            <a:ext cx="77043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За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съжаление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възложителите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техните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консултанти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явно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осмислят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петте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важни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характеристики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подземното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строителство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често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опитват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да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прехвърлят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рисковете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изпълнителите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което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води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 smtClean="0">
                <a:latin typeface="Arial Narrow" charset="0"/>
                <a:ea typeface="Arial Narrow" charset="0"/>
                <a:cs typeface="Arial Narrow" charset="0"/>
              </a:rPr>
              <a:t>до</a:t>
            </a:r>
            <a:r>
              <a:rPr lang="bg-BG" sz="2400" dirty="0" smtClean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първоначално</a:t>
            </a:r>
            <a:r>
              <a:rPr lang="en-US" sz="2400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завишаване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цената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средно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с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15% 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както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при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Сребърната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книга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),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или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bg-BG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400" dirty="0" err="1" smtClean="0">
                <a:latin typeface="Arial Narrow" charset="0"/>
                <a:ea typeface="Arial Narrow" charset="0"/>
                <a:cs typeface="Arial Narrow" charset="0"/>
              </a:rPr>
              <a:t>при</a:t>
            </a: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дъмпингови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цени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до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проблеми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с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качеството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безопасността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endParaRPr lang="bg-BG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400" dirty="0" err="1" smtClean="0">
                <a:latin typeface="Arial Narrow" charset="0"/>
                <a:ea typeface="Arial Narrow" charset="0"/>
                <a:cs typeface="Arial Narrow" charset="0"/>
              </a:rPr>
              <a:t>ескалиране</a:t>
            </a: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споровете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провал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проектите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086" y="382959"/>
            <a:ext cx="792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Разпределение </a:t>
            </a:r>
            <a:r>
              <a:rPr lang="bg-BG" sz="3600" b="1" dirty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риска </a:t>
            </a:r>
            <a:r>
              <a:rPr lang="bg-BG" sz="3600" b="1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България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861" y="4942472"/>
            <a:ext cx="2684967" cy="15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5556" y="1043589"/>
            <a:ext cx="818228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Често при договорите за подземно строителство се </a:t>
            </a:r>
            <a:r>
              <a:rPr lang="bg-BG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нарушават</a:t>
            </a:r>
            <a:r>
              <a:rPr lang="bg-BG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принципите за балансирано разпределение на риска, например: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i="1" dirty="0" err="1" smtClean="0">
                <a:latin typeface="Arial Narrow" charset="0"/>
                <a:ea typeface="Arial Narrow" charset="0"/>
                <a:cs typeface="Arial Narrow" charset="0"/>
              </a:rPr>
              <a:t>Трета</a:t>
            </a:r>
            <a:r>
              <a:rPr lang="en-US" sz="2400" i="1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 smtClean="0">
                <a:latin typeface="Arial Narrow" charset="0"/>
                <a:ea typeface="Arial Narrow" charset="0"/>
                <a:cs typeface="Arial Narrow" charset="0"/>
              </a:rPr>
              <a:t>метролиния</a:t>
            </a:r>
            <a:r>
              <a:rPr lang="en-US" sz="2400" i="1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“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Бул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. “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Ботивградско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шосе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”-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бул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. “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Владимир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Вазов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” –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Централна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градска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част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–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жк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“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Овча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купел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”, </a:t>
            </a:r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Жълта книга</a:t>
            </a:r>
            <a:r>
              <a:rPr lang="bg-BG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FIDIC </a:t>
            </a:r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1999 г.: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Изпълнителят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няма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право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удължаване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срока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компенсации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изключително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неблагоприятни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климатични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условия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(ПК 8.4)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непредвидими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физически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условия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(ПК 4.12);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Изпълнителят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няма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право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удължаване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срока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компенсации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изменения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законодателството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(ПК 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13.7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).</a:t>
            </a:r>
            <a:endParaRPr lang="bg-BG" sz="2400" dirty="0" smtClean="0">
              <a:solidFill>
                <a:srgbClr val="C00000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086" y="382959"/>
            <a:ext cx="792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Разпределение </a:t>
            </a:r>
            <a:r>
              <a:rPr lang="bg-BG" sz="3600" b="1" dirty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риска </a:t>
            </a:r>
            <a:r>
              <a:rPr lang="bg-BG" sz="3600" b="1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България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2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2973" y="1129008"/>
            <a:ext cx="8229600" cy="4525963"/>
          </a:xfrm>
        </p:spPr>
        <p:txBody>
          <a:bodyPr/>
          <a:lstStyle/>
          <a:p>
            <a:r>
              <a:rPr lang="ru-RU" sz="2400" dirty="0"/>
              <a:t>Навремето строителството на Метрото започна по тогавашния Правилник за капиталното строителство (ПКС), което по смисъл бе най-близко до Червената книга.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наши дни вече се е преминало </a:t>
            </a:r>
            <a:r>
              <a:rPr lang="ru-RU" sz="2400" dirty="0" smtClean="0"/>
              <a:t>към </a:t>
            </a:r>
            <a:r>
              <a:rPr lang="ru-RU" sz="2400" dirty="0"/>
              <a:t>Жълтата книга, но очевидно правилата се израждат едностранно в посока към </a:t>
            </a:r>
            <a:r>
              <a:rPr lang="ru-RU" sz="2400" dirty="0" err="1"/>
              <a:t>Сребърната</a:t>
            </a:r>
            <a:r>
              <a:rPr lang="ru-RU" sz="2400" dirty="0"/>
              <a:t> </a:t>
            </a:r>
            <a:r>
              <a:rPr lang="ru-RU" sz="2400" dirty="0" smtClean="0"/>
              <a:t>книга, в нарушение на </a:t>
            </a:r>
            <a:r>
              <a:rPr lang="ru-RU" sz="2400" dirty="0" err="1" smtClean="0"/>
              <a:t>Златните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принципи</a:t>
            </a:r>
            <a:r>
              <a:rPr lang="ru-RU" sz="2400" dirty="0" smtClean="0"/>
              <a:t> на </a:t>
            </a:r>
            <a:r>
              <a:rPr lang="en-US" sz="2400" dirty="0" smtClean="0"/>
              <a:t>FIDIC</a:t>
            </a:r>
            <a:r>
              <a:rPr lang="ru-RU" sz="2400" dirty="0" smtClean="0"/>
              <a:t>. </a:t>
            </a:r>
          </a:p>
          <a:p>
            <a:r>
              <a:rPr lang="ru-RU" sz="2400" dirty="0" err="1"/>
              <a:t>Т</a:t>
            </a:r>
            <a:r>
              <a:rPr lang="ru-RU" sz="2400" dirty="0" err="1" smtClean="0"/>
              <a:t>ака</a:t>
            </a:r>
            <a:r>
              <a:rPr lang="ru-RU" sz="2400" dirty="0" smtClean="0"/>
              <a:t> </a:t>
            </a:r>
            <a:r>
              <a:rPr lang="ru-RU" sz="2400" dirty="0" err="1" smtClean="0"/>
              <a:t>Изпълнителят</a:t>
            </a:r>
            <a:r>
              <a:rPr lang="ru-RU" sz="2400" dirty="0" smtClean="0"/>
              <a:t> е </a:t>
            </a:r>
            <a:r>
              <a:rPr lang="ru-RU" sz="2400" dirty="0"/>
              <a:t>изложен на риска от загуби, които той не е калкулирал при офертата. </a:t>
            </a:r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505226"/>
            <a:ext cx="792088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Договори за строителството а Метрото: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01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258" y="912101"/>
            <a:ext cx="8029479" cy="4909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Още примери за нарушаване Златните принципи на 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FIDIC</a:t>
            </a:r>
            <a:r>
              <a:rPr lang="bg-BG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: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Проектиране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строителство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“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Автомагистрала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„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Струма“Лот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3.1.,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Лот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3.3.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тунел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„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Железница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“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bg-BG" sz="2400" dirty="0" smtClean="0">
                <a:latin typeface="Arial Narrow" charset="0"/>
                <a:ea typeface="Arial Narrow" charset="0"/>
                <a:cs typeface="Arial Narrow" charset="0"/>
              </a:rPr>
              <a:t>и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i="1" u="sng" dirty="0" smtClean="0">
                <a:latin typeface="Arial Narrow" charset="0"/>
                <a:ea typeface="Arial Narrow" charset="0"/>
                <a:cs typeface="Arial Narrow" charset="0"/>
              </a:rPr>
              <a:t>„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Обход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гр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.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Габрово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от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км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20+124,50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до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км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30+673,48,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включително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тунел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под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връх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u="sng" dirty="0" err="1">
                <a:latin typeface="Arial Narrow" charset="0"/>
                <a:ea typeface="Arial Narrow" charset="0"/>
                <a:cs typeface="Arial Narrow" charset="0"/>
              </a:rPr>
              <a:t>Шипка</a:t>
            </a:r>
            <a:r>
              <a:rPr lang="en-US" sz="2400" i="1" u="sng" dirty="0">
                <a:latin typeface="Arial Narrow" charset="0"/>
                <a:ea typeface="Arial Narrow" charset="0"/>
                <a:cs typeface="Arial Narrow" charset="0"/>
              </a:rPr>
              <a:t>“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Жълта книга</a:t>
            </a:r>
            <a:r>
              <a:rPr lang="bg-BG" sz="2400" dirty="0">
                <a:solidFill>
                  <a:schemeClr val="accent6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1999 г.:</a:t>
            </a:r>
          </a:p>
          <a:p>
            <a:pPr lvl="0" algn="just"/>
            <a:r>
              <a:rPr lang="bg-BG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Необходимите нови </a:t>
            </a:r>
            <a:r>
              <a:rPr lang="bg-BG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укрепителни/ отводнителни </a:t>
            </a:r>
            <a:r>
              <a:rPr lang="bg-BG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мероприятия и/или промяна на </a:t>
            </a:r>
            <a:r>
              <a:rPr lang="bg-BG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конструктивни </a:t>
            </a:r>
            <a:r>
              <a:rPr lang="bg-BG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решения при </a:t>
            </a:r>
            <a:r>
              <a:rPr lang="bg-BG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големи </a:t>
            </a:r>
            <a:r>
              <a:rPr lang="bg-BG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съоръжения, </a:t>
            </a:r>
            <a:r>
              <a:rPr lang="bg-BG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или изменения </a:t>
            </a:r>
            <a:r>
              <a:rPr lang="bg-BG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 изготвения от Изпълнителя </a:t>
            </a:r>
            <a:r>
              <a:rPr lang="bg-BG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ТП, искани от СКО, </a:t>
            </a:r>
            <a:r>
              <a:rPr lang="en-US" sz="24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са</a:t>
            </a:r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</a:t>
            </a:r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сметка</a:t>
            </a:r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предвидените</a:t>
            </a:r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</a:t>
            </a:r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5% </a:t>
            </a:r>
            <a:r>
              <a:rPr lang="en-US" sz="24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допълнителни</a:t>
            </a:r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разходи</a:t>
            </a:r>
            <a:r>
              <a:rPr lang="bg-BG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bg-BG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но</a:t>
            </a:r>
            <a:r>
              <a:rPr lang="bg-BG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:</a:t>
            </a:r>
            <a:endParaRPr lang="bg-BG" sz="2400" dirty="0">
              <a:solidFill>
                <a:srgbClr val="002060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lvl="0" algn="just"/>
            <a:r>
              <a:rPr lang="bg-BG" sz="2400" u="sng" dirty="0" err="1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en-US" sz="2400" u="sng" dirty="0" err="1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ри</a:t>
            </a:r>
            <a:r>
              <a:rPr lang="en-US" sz="2400" u="sng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недостиг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изпълнението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новите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видове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дейности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или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промяната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количествата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предвидените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проекта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е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сметка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en-US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Изпълнителя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</a:t>
            </a:r>
            <a:endParaRPr lang="bg-BG" sz="2400" b="1" dirty="0">
              <a:solidFill>
                <a:srgbClr val="C00000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258" y="265770"/>
            <a:ext cx="792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Разпределение </a:t>
            </a:r>
            <a:r>
              <a:rPr lang="bg-BG" sz="3600" b="1" dirty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риска </a:t>
            </a:r>
            <a:r>
              <a:rPr lang="bg-BG" sz="3600" b="1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България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77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5817" y="1107904"/>
            <a:ext cx="7600440" cy="4525963"/>
          </a:xfrm>
        </p:spPr>
        <p:txBody>
          <a:bodyPr/>
          <a:lstStyle/>
          <a:p>
            <a:r>
              <a:rPr lang="ru-RU" sz="2400" dirty="0" err="1" smtClean="0"/>
              <a:t>Възложителят</a:t>
            </a:r>
            <a:r>
              <a:rPr lang="ru-RU" sz="2400" dirty="0" smtClean="0"/>
              <a:t> </a:t>
            </a:r>
            <a:r>
              <a:rPr lang="ru-RU" sz="2400" dirty="0" err="1" smtClean="0"/>
              <a:t>възлага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 smtClean="0"/>
              <a:t>Изпълнителя</a:t>
            </a:r>
            <a:r>
              <a:rPr lang="ru-RU" sz="2400" dirty="0" smtClean="0"/>
              <a:t> </a:t>
            </a:r>
            <a:r>
              <a:rPr lang="ru-RU" sz="2400" dirty="0"/>
              <a:t>строителството, заедно с работното проектиране. </a:t>
            </a:r>
            <a:r>
              <a:rPr lang="ru-RU" sz="2400" dirty="0" err="1" smtClean="0"/>
              <a:t>Възложителят</a:t>
            </a:r>
            <a:r>
              <a:rPr lang="ru-RU" sz="2400" dirty="0" smtClean="0"/>
              <a:t> </a:t>
            </a:r>
            <a:r>
              <a:rPr lang="ru-RU" sz="2400" dirty="0"/>
              <a:t>прехвърля на </a:t>
            </a:r>
            <a:r>
              <a:rPr lang="ru-RU" sz="2400" dirty="0" err="1" smtClean="0"/>
              <a:t>Изпълнителя</a:t>
            </a:r>
            <a:r>
              <a:rPr lang="ru-RU" sz="2400" dirty="0" smtClean="0"/>
              <a:t> </a:t>
            </a:r>
            <a:r>
              <a:rPr lang="ru-RU" sz="2400" dirty="0"/>
              <a:t>и риска по реализацията на проекта в предварително определените финансови рамки.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публикувания  идеен </a:t>
            </a:r>
            <a:r>
              <a:rPr lang="ru-RU" sz="2400" dirty="0" smtClean="0"/>
              <a:t>проект – задание за </a:t>
            </a:r>
            <a:r>
              <a:rPr lang="ru-RU" sz="2400" dirty="0" err="1" smtClean="0"/>
              <a:t>офериране</a:t>
            </a:r>
            <a:r>
              <a:rPr lang="ru-RU" sz="2400" dirty="0" smtClean="0"/>
              <a:t> обаче </a:t>
            </a:r>
            <a:r>
              <a:rPr lang="ru-RU" sz="2400" dirty="0"/>
              <a:t>няма приложена </a:t>
            </a:r>
            <a:r>
              <a:rPr lang="ru-RU" sz="2400" dirty="0" smtClean="0"/>
              <a:t> оценка на риска.  Дали </a:t>
            </a:r>
            <a:r>
              <a:rPr lang="ru-RU" sz="2400" dirty="0" err="1" smtClean="0"/>
              <a:t>Възложителят</a:t>
            </a:r>
            <a:r>
              <a:rPr lang="ru-RU" sz="2400" dirty="0" smtClean="0"/>
              <a:t> </a:t>
            </a:r>
            <a:r>
              <a:rPr lang="ru-RU" sz="2400" dirty="0"/>
              <a:t>е направил такава за себе си, не </a:t>
            </a:r>
            <a:r>
              <a:rPr lang="ru-RU" sz="2400" dirty="0" smtClean="0"/>
              <a:t>е ясно, </a:t>
            </a:r>
            <a:r>
              <a:rPr lang="ru-RU" sz="2400" dirty="0"/>
              <a:t>но всеки изпълнител би следвало да си я изготви в процеса на оферирането. </a:t>
            </a:r>
            <a:endParaRPr lang="ru-RU" sz="2400" dirty="0" smtClean="0"/>
          </a:p>
          <a:p>
            <a:r>
              <a:rPr lang="ru-RU" sz="2400" dirty="0" smtClean="0"/>
              <a:t>Така </a:t>
            </a:r>
            <a:r>
              <a:rPr lang="ru-RU" sz="2400" dirty="0"/>
              <a:t>чрез </a:t>
            </a:r>
            <a:r>
              <a:rPr lang="ru-RU" sz="2400" dirty="0" err="1" smtClean="0"/>
              <a:t>финансовия</a:t>
            </a:r>
            <a:r>
              <a:rPr lang="ru-RU" sz="2400" dirty="0" smtClean="0"/>
              <a:t> резерв </a:t>
            </a:r>
            <a:r>
              <a:rPr lang="ru-RU" sz="2400" dirty="0"/>
              <a:t>рискът ще бъде покрит, но естествено възниква противоречие със стремежа за конкурентна по-ниска цена на офертата. </a:t>
            </a:r>
            <a:endParaRPr lang="bg-BG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5817" y="584684"/>
            <a:ext cx="760044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Противоречия за тунел „Железница“: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805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9197" y="1287924"/>
            <a:ext cx="8229600" cy="4525963"/>
          </a:xfrm>
        </p:spPr>
        <p:txBody>
          <a:bodyPr/>
          <a:lstStyle/>
          <a:p>
            <a:r>
              <a:rPr lang="ru-RU" sz="2000" dirty="0"/>
              <a:t>Теренът върху тунела е недостъпен за механизация и затова няма изпълнени сондажи по голяма част от </a:t>
            </a:r>
            <a:r>
              <a:rPr lang="ru-RU" sz="2000" dirty="0" smtClean="0"/>
              <a:t>трасето. 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края на инженерно – геоложкия доклад има логично заключение, че скалите в масива са слаби до много слаби, което </a:t>
            </a:r>
            <a:r>
              <a:rPr lang="ru-RU" sz="2000" dirty="0" smtClean="0"/>
              <a:t>е </a:t>
            </a:r>
            <a:r>
              <a:rPr lang="ru-RU" sz="2000" dirty="0"/>
              <a:t>ясен знак за трудни условия на строителство. Ако прибавим към това и няколкото зони на действащи разломи, през които преминава трасето на проектния тунел, то задачата на Изпълнителя се усложнява още повече.</a:t>
            </a:r>
          </a:p>
          <a:p>
            <a:r>
              <a:rPr lang="ru-RU" sz="2000" dirty="0" err="1" smtClean="0"/>
              <a:t>Възловите</a:t>
            </a:r>
            <a:r>
              <a:rPr lang="ru-RU" sz="2000" dirty="0" smtClean="0"/>
              <a:t> части </a:t>
            </a:r>
            <a:r>
              <a:rPr lang="ru-RU" sz="2000" dirty="0"/>
              <a:t>от идейния проект са разработени от опитни словашки </a:t>
            </a:r>
            <a:r>
              <a:rPr lang="ru-RU" sz="2000" dirty="0" smtClean="0"/>
              <a:t>инженери, приложени </a:t>
            </a:r>
            <a:r>
              <a:rPr lang="ru-RU" sz="2000" dirty="0"/>
              <a:t>са подходящи </a:t>
            </a:r>
            <a:r>
              <a:rPr lang="ru-RU" sz="2000" dirty="0" smtClean="0"/>
              <a:t>методи </a:t>
            </a:r>
            <a:r>
              <a:rPr lang="ru-RU" sz="2000" dirty="0"/>
              <a:t>за прокопаване и укрепване. Определени са четири типови сечения за разработване и укрепване в зависимост от геоложките условия. Въпреки </a:t>
            </a:r>
            <a:r>
              <a:rPr lang="ru-RU" sz="2000" dirty="0" smtClean="0"/>
              <a:t>това </a:t>
            </a:r>
            <a:r>
              <a:rPr lang="ru-RU" sz="2000" dirty="0"/>
              <a:t>е записано, че преминаването през разломените участъци се нуждае от детайлизиране и специално внимание при изготвянето на работния проект  от Изпълнителя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47564" y="584684"/>
            <a:ext cx="781286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Предпоставки за противоречията: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0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58" y="1405256"/>
            <a:ext cx="8229600" cy="4525963"/>
          </a:xfrm>
        </p:spPr>
        <p:txBody>
          <a:bodyPr/>
          <a:lstStyle/>
          <a:p>
            <a:r>
              <a:rPr lang="ru-RU" sz="2400" dirty="0"/>
              <a:t>Според </a:t>
            </a:r>
            <a:r>
              <a:rPr lang="ru-RU" sz="2400" dirty="0" smtClean="0"/>
              <a:t>Международната </a:t>
            </a:r>
            <a:r>
              <a:rPr lang="ru-RU" sz="2400" dirty="0"/>
              <a:t>асоциация по тунели (ITA) натрупаните познания за геологията и хидрогеологията по даден проект в края на идейната му фаза трябва да представляват 2/3 от необходимите, а в края на работната фаза – 90%.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нашия случай това условие не е изпълнено, защото поне за половината от участъка няма направени сондажи. В работната фаза по досегашната логика е ясно, че също няма да има такива сондажи в недостъпния терен и следователно, не 10%, а около 50% от проучването ще се извърши по време на строителството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Ето </a:t>
            </a:r>
            <a:r>
              <a:rPr lang="ru-RU" sz="2400" dirty="0"/>
              <a:t>този факт предопределя високия риск – технологичен, организационен и най-вече финансов пред </a:t>
            </a:r>
            <a:r>
              <a:rPr lang="ru-RU" sz="2400" dirty="0" err="1" smtClean="0"/>
              <a:t>Изпълнителя</a:t>
            </a:r>
            <a:r>
              <a:rPr lang="ru-RU" sz="2400" dirty="0" smtClean="0"/>
              <a:t>. </a:t>
            </a:r>
            <a:endParaRPr lang="bg-BG" sz="2400" dirty="0"/>
          </a:p>
        </p:txBody>
      </p:sp>
      <p:sp>
        <p:nvSpPr>
          <p:cNvPr id="5" name="Rectangle 4"/>
          <p:cNvSpPr/>
          <p:nvPr/>
        </p:nvSpPr>
        <p:spPr>
          <a:xfrm>
            <a:off x="1002406" y="574259"/>
            <a:ext cx="7668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Няма </a:t>
            </a:r>
            <a:r>
              <a:rPr lang="bg-BG" sz="2400" b="1" dirty="0" smtClean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стандарти </a:t>
            </a:r>
            <a:r>
              <a:rPr lang="bg-BG" sz="2400" b="1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за обема на </a:t>
            </a:r>
            <a:r>
              <a:rPr lang="bg-BG" sz="2400" b="1" dirty="0" smtClean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проучвателните </a:t>
            </a:r>
            <a:r>
              <a:rPr lang="bg-BG" sz="2400" b="1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дейности </a:t>
            </a:r>
            <a:endParaRPr lang="bg-BG" sz="2400" b="1" dirty="0" smtClean="0">
              <a:solidFill>
                <a:schemeClr val="accent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bg-BG" sz="2400" b="1" dirty="0" smtClean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при </a:t>
            </a:r>
            <a:r>
              <a:rPr lang="bg-BG" sz="2400" b="1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тунелите</a:t>
            </a:r>
            <a:endParaRPr lang="bg-BG" sz="2400" dirty="0">
              <a:solidFill>
                <a:schemeClr val="accent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743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3214" y="997304"/>
            <a:ext cx="8229600" cy="4525963"/>
          </a:xfrm>
        </p:spPr>
        <p:txBody>
          <a:bodyPr/>
          <a:lstStyle/>
          <a:p>
            <a:r>
              <a:rPr lang="ru-RU" sz="2400" dirty="0"/>
              <a:t>Един от </a:t>
            </a:r>
            <a:r>
              <a:rPr lang="ru-RU" sz="2400" dirty="0" smtClean="0"/>
              <a:t>методи </a:t>
            </a:r>
            <a:r>
              <a:rPr lang="ru-RU" sz="2400" dirty="0"/>
              <a:t>за проучване на тунелни трасета в недостъпни </a:t>
            </a:r>
            <a:r>
              <a:rPr lang="ru-RU" sz="2400" dirty="0" smtClean="0"/>
              <a:t>райони е </a:t>
            </a:r>
            <a:r>
              <a:rPr lang="ru-RU" sz="2400" dirty="0"/>
              <a:t>да се направи контролиран насочен сондаж по цялата проектна надлъжна ос на тунела, след което да се анализират лабораторно скалните ядки. </a:t>
            </a:r>
            <a:endParaRPr lang="ru-RU" sz="2400" dirty="0" smtClean="0"/>
          </a:p>
          <a:p>
            <a:r>
              <a:rPr lang="ru-RU" sz="2400" dirty="0" smtClean="0"/>
              <a:t>Макар </a:t>
            </a:r>
            <a:r>
              <a:rPr lang="ru-RU" sz="2400" dirty="0"/>
              <a:t>да е познат на специалистите този метод все още не е прилаган у нас. Априори се счита, че той е много скъп. </a:t>
            </a:r>
            <a:endParaRPr lang="ru-RU" sz="2400" dirty="0" smtClean="0"/>
          </a:p>
          <a:p>
            <a:r>
              <a:rPr lang="ru-RU" sz="2400" dirty="0" smtClean="0"/>
              <a:t>За сравнение: разходът </a:t>
            </a:r>
            <a:r>
              <a:rPr lang="ru-RU" sz="2400" dirty="0"/>
              <a:t>за такъв сондаж би възлязъл от порядъка на около 500 хил лв., което е само 0,2% от очакваната сметна стойност на строежа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Подобно просто сравнение на вариантите за проучване на трасето би променило намеренията на квалифицирания Възложител.</a:t>
            </a:r>
            <a:endParaRPr lang="bg-BG" sz="2400" dirty="0"/>
          </a:p>
        </p:txBody>
      </p:sp>
      <p:sp>
        <p:nvSpPr>
          <p:cNvPr id="5" name="Rectangle 4"/>
          <p:cNvSpPr/>
          <p:nvPr/>
        </p:nvSpPr>
        <p:spPr>
          <a:xfrm>
            <a:off x="863588" y="500929"/>
            <a:ext cx="7668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Препоръки и възможности</a:t>
            </a:r>
            <a:endParaRPr lang="bg-BG" sz="2400" dirty="0">
              <a:solidFill>
                <a:schemeClr val="accent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81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1376772"/>
            <a:ext cx="7488832" cy="4525963"/>
          </a:xfrm>
        </p:spPr>
        <p:txBody>
          <a:bodyPr/>
          <a:lstStyle/>
          <a:p>
            <a:r>
              <a:rPr lang="ru-RU" sz="2400" dirty="0" smtClean="0"/>
              <a:t>Завършените </a:t>
            </a:r>
            <a:r>
              <a:rPr lang="ru-RU" sz="2400" dirty="0"/>
              <a:t>тунелни конструкции са най-безопасните, най-надеждните срещу разрушение по време на експлоатация. </a:t>
            </a:r>
            <a:r>
              <a:rPr lang="ru-RU" sz="2400" dirty="0" smtClean="0"/>
              <a:t>Затова </a:t>
            </a:r>
            <a:r>
              <a:rPr lang="ru-RU" sz="2400" dirty="0"/>
              <a:t>си има редица предпоставки, добре известни в </a:t>
            </a:r>
            <a:r>
              <a:rPr lang="ru-RU" sz="2400" dirty="0" smtClean="0"/>
              <a:t>теорията.</a:t>
            </a:r>
          </a:p>
          <a:p>
            <a:r>
              <a:rPr lang="ru-RU" sz="2400" dirty="0" smtClean="0"/>
              <a:t>Същевременно, </a:t>
            </a:r>
            <a:r>
              <a:rPr lang="ru-RU" sz="2400" dirty="0"/>
              <a:t>прокопаването на тунели е сред най-рисковите </a:t>
            </a:r>
            <a:r>
              <a:rPr lang="ru-RU" sz="2400" dirty="0" smtClean="0"/>
              <a:t>дейности в </a:t>
            </a:r>
            <a:r>
              <a:rPr lang="ru-RU" sz="2400" dirty="0"/>
              <a:t>световната строителна практика.</a:t>
            </a:r>
            <a:endParaRPr lang="bg-BG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9772" y="3455297"/>
            <a:ext cx="5868652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През 2019 г. </a:t>
            </a:r>
            <a:r>
              <a:rPr lang="bg-BG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FIDIC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съвместно с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Международна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асоциация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за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подземно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и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тунелно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строителство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(ITA-AITES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)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издава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новата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Изумрудена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книга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“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Договорни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условия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за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подземни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работи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”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bg-BG" sz="2400" dirty="0" smtClean="0">
                <a:latin typeface="Arial Narrow" pitchFamily="34" charset="0"/>
              </a:rPr>
              <a:t>проектирани от Изпълнителя, съгласно референтния проект на Възложителя и Базовия геотехнически доклад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22" y="620688"/>
            <a:ext cx="743585" cy="92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53" y="1628800"/>
            <a:ext cx="725170" cy="90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53" y="2636912"/>
            <a:ext cx="725170" cy="90678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ight Arrow 33"/>
          <p:cNvSpPr/>
          <p:nvPr/>
        </p:nvSpPr>
        <p:spPr>
          <a:xfrm>
            <a:off x="2954230" y="1006061"/>
            <a:ext cx="457200" cy="22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954230" y="2024844"/>
            <a:ext cx="457200" cy="22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990277" y="2960948"/>
            <a:ext cx="457200" cy="22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115393" y="2024844"/>
            <a:ext cx="457200" cy="22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2" name="Picture 4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0" y="620688"/>
            <a:ext cx="721360" cy="901700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943445" cy="1224136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3" y="2602508"/>
            <a:ext cx="668447" cy="87006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93" y="620688"/>
            <a:ext cx="2239767" cy="2794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0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755" y="950495"/>
            <a:ext cx="7821986" cy="4985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Изумрудената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книга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предлага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справедливо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разпределение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риска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по-голяма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сигурност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с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конкретизиране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базовите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данни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ясни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примерни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форми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за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оценяване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отклоненията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от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очакваните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условия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механизми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за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коригиране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сроковете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цената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.</a:t>
            </a:r>
            <a:endParaRPr lang="bg-BG" sz="2400" dirty="0" smtClean="0">
              <a:solidFill>
                <a:schemeClr val="accent3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Новите</a:t>
            </a: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механизми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изпълняват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изискването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чл.116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алинея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от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Закона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за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обществените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поръчки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за</a:t>
            </a: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допустимостта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измененията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стига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“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промените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да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са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предвидени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в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документацията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за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обществената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поръчка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в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договора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чрез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ясни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точни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недвусмислени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клаузи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включително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клаузи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за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изменение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цената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или</a:t>
            </a:r>
            <a:r>
              <a:rPr lang="en-US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i="1" dirty="0" err="1">
                <a:latin typeface="Arial Narrow" charset="0"/>
                <a:ea typeface="Arial Narrow" charset="0"/>
                <a:cs typeface="Arial Narrow" charset="0"/>
              </a:rPr>
              <a:t>опции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”. </a:t>
            </a:r>
            <a:endParaRPr lang="bg-BG" sz="2400" b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084" y="286854"/>
            <a:ext cx="792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Изумрудената книга </a:t>
            </a:r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България?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42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084" y="1283794"/>
            <a:ext cx="8029479" cy="43088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Arial Narrow" charset="0"/>
                <a:ea typeface="Arial Narrow" charset="0"/>
                <a:cs typeface="Arial Narrow" charset="0"/>
              </a:rPr>
              <a:t>Ако</a:t>
            </a: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възложителите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осмислят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приемат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тази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модерна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стандартна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форма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внимателно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подготовят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тръжната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документация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помощта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опитни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есперти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изпълнителите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ще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концентрират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върху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преодоляването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трудностите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качественото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изпълнение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проектите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. </a:t>
            </a:r>
            <a:endParaRPr lang="bg-BG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Ще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разчитаме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Камарата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строителите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в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България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българските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членове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ITA: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Евро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Алианс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Инженеринг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АД,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Геотехмин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ООД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Хидромат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ООД,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да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лобират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за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новите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концепции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за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разпределение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риска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при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подземното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строителство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които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ще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спомогнат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да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подобри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стойността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на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бъдещите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инфраструктурни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проекти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. </a:t>
            </a:r>
            <a:endParaRPr lang="bg-BG"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258" y="589920"/>
            <a:ext cx="792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Разпределение </a:t>
            </a:r>
            <a:r>
              <a:rPr lang="bg-BG" sz="3600" b="1" dirty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риска </a:t>
            </a:r>
            <a:r>
              <a:rPr lang="bg-BG" sz="3600" b="1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България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74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716" y="1160748"/>
            <a:ext cx="7929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Благодарим за вниманието!</a:t>
            </a:r>
          </a:p>
          <a:p>
            <a:pPr algn="ctr"/>
            <a:endParaRPr lang="en-US" sz="3600" b="1" dirty="0" smtClean="0">
              <a:solidFill>
                <a:srgbClr val="7030A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bg-BG" sz="3600" b="1" dirty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д-р инж. Адриана Спасова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  <a:hlinkClick r:id="rId4"/>
              </a:rPr>
              <a:t>aks@eqe.bg</a:t>
            </a:r>
            <a:endParaRPr lang="bg-BG" sz="3600" dirty="0" smtClean="0">
              <a:solidFill>
                <a:srgbClr val="7030A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bg-BG" sz="3600" b="1" dirty="0">
                <a:solidFill>
                  <a:srgbClr val="7030A0"/>
                </a:solidFill>
                <a:latin typeface="Arial Narrow" panose="020B0606020202030204" pitchFamily="34" charset="0"/>
              </a:rPr>
              <a:t>Доц. д-р инж. Чавдар Колев</a:t>
            </a:r>
          </a:p>
          <a:p>
            <a:pPr algn="ctr"/>
            <a:r>
              <a:rPr lang="en-US" sz="3600" u="sng" dirty="0" err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ch_kolev@abv.bg</a:t>
            </a:r>
            <a:endParaRPr lang="en-US" sz="3600" u="sng" dirty="0">
              <a:solidFill>
                <a:srgbClr val="0000FF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223" y="0"/>
            <a:ext cx="6624736" cy="404664"/>
          </a:xfrm>
        </p:spPr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4660"/>
            <a:ext cx="432635" cy="3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9367" y="927100"/>
            <a:ext cx="7711655" cy="2985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90% от клаузите на Жълтата книга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2017 </a:t>
            </a: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г. са интегрирани без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изменения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в Изумрудената книга;</a:t>
            </a:r>
            <a:endParaRPr lang="bg-BG" sz="2400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g-BG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В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ключва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няколко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нови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концепции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при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управлението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рисковете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свързани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подземните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условия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err="1">
                <a:solidFill>
                  <a:srgbClr val="C00000"/>
                </a:solidFill>
                <a:latin typeface="Arial Narrow" pitchFamily="34" charset="0"/>
              </a:rPr>
              <a:t>Тези</a:t>
            </a:r>
            <a:r>
              <a:rPr lang="en-US" sz="24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itchFamily="34" charset="0"/>
              </a:rPr>
              <a:t>рискове</a:t>
            </a:r>
            <a:r>
              <a:rPr lang="en-US" sz="24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не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могат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достатъчно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точно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да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се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оценят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преди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подписването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на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Договора</a:t>
            </a:r>
            <a:r>
              <a:rPr lang="en-US" sz="24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itchFamily="34" charset="0"/>
              </a:rPr>
              <a:t>и</a:t>
            </a:r>
            <a:r>
              <a:rPr lang="en-US" sz="24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itchFamily="34" charset="0"/>
              </a:rPr>
              <a:t>затова</a:t>
            </a:r>
            <a:r>
              <a:rPr lang="en-US" sz="24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не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бива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да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се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прехвърлят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изцяло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на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 Narrow" pitchFamily="34" charset="0"/>
              </a:rPr>
              <a:t>Изпълнителя</a:t>
            </a:r>
            <a:r>
              <a:rPr lang="en-US" sz="2400" dirty="0">
                <a:solidFill>
                  <a:srgbClr val="C0000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1630246" cy="20316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Arrow 16"/>
          <p:cNvSpPr/>
          <p:nvPr/>
        </p:nvSpPr>
        <p:spPr>
          <a:xfrm>
            <a:off x="5230924" y="5121188"/>
            <a:ext cx="457200" cy="22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73116"/>
            <a:ext cx="124818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9572" y="800708"/>
            <a:ext cx="7879493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Експертите и техните познания играят ключова роля в изпълнението на инфраструктурнитe проекти, особено тези, които включват сложни геоложки условия. </a:t>
            </a:r>
            <a:endParaRPr lang="ru-RU" sz="2400" dirty="0" smtClean="0"/>
          </a:p>
          <a:p>
            <a:pPr marL="0" indent="0">
              <a:buNone/>
            </a:pPr>
            <a:r>
              <a:rPr lang="bg-BG" sz="2400" dirty="0" smtClean="0"/>
              <a:t>Ролята </a:t>
            </a:r>
            <a:r>
              <a:rPr lang="bg-BG" sz="2400" dirty="0" smtClean="0"/>
              <a:t>на </a:t>
            </a:r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експертите </a:t>
            </a:r>
            <a:r>
              <a:rPr lang="bg-BG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консултанти </a:t>
            </a:r>
            <a:r>
              <a:rPr lang="bg-BG" sz="2400" dirty="0" smtClean="0"/>
              <a:t>в досегашната </a:t>
            </a:r>
            <a:r>
              <a:rPr lang="bg-BG" sz="2400" dirty="0"/>
              <a:t>практика у нас </a:t>
            </a:r>
            <a:r>
              <a:rPr lang="bg-BG" sz="2400" dirty="0" smtClean="0"/>
              <a:t>има две противоположни лица:</a:t>
            </a:r>
          </a:p>
          <a:p>
            <a:r>
              <a:rPr lang="bg-BG" sz="2400" dirty="0" smtClean="0"/>
              <a:t>Когато Главният изпълнител е международна компания, консултантът работи ефективно по правилата на </a:t>
            </a:r>
            <a:r>
              <a:rPr lang="en-US" sz="2400" dirty="0" smtClean="0"/>
              <a:t>FIDIC;</a:t>
            </a:r>
          </a:p>
          <a:p>
            <a:r>
              <a:rPr lang="bg-BG" sz="2400" dirty="0" smtClean="0"/>
              <a:t>Когато </a:t>
            </a:r>
            <a:r>
              <a:rPr lang="bg-BG" sz="2400" dirty="0"/>
              <a:t>Главният изпълнител е </a:t>
            </a:r>
            <a:r>
              <a:rPr lang="bg-BG" sz="2400" dirty="0" smtClean="0"/>
              <a:t>местна компания, на консултантите се отрежда по-скоро формална роля.</a:t>
            </a:r>
          </a:p>
          <a:p>
            <a:pPr marL="0" indent="0">
              <a:buNone/>
            </a:pPr>
            <a:r>
              <a:rPr lang="bg-BG" sz="2400" dirty="0" smtClean="0"/>
              <a:t>За строителството на тунели подобна принизена роля е порочна!</a:t>
            </a:r>
          </a:p>
          <a:p>
            <a:endParaRPr lang="bg-BG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g-BG" sz="1600" dirty="0">
                <a:solidFill>
                  <a:srgbClr val="24663D"/>
                </a:solidFill>
              </a:rPr>
              <a:t>Новата Изумрудена книга на </a:t>
            </a:r>
            <a:r>
              <a:rPr lang="en-US" sz="1600" dirty="0">
                <a:solidFill>
                  <a:srgbClr val="24663D"/>
                </a:solidFill>
              </a:rPr>
              <a:t>FIDIC</a:t>
            </a:r>
            <a:endParaRPr lang="bg-BG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0" y="44660"/>
            <a:ext cx="363678" cy="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122399</TotalTime>
  <Words>5636</Words>
  <Application>Microsoft Macintosh PowerPoint</Application>
  <PresentationFormat>On-screen Show (4:3)</PresentationFormat>
  <Paragraphs>844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 Narrow</vt:lpstr>
      <vt:lpstr>Calibri</vt:lpstr>
      <vt:lpstr>Helvetica</vt:lpstr>
      <vt:lpstr>MS PGothic</vt:lpstr>
      <vt:lpstr>SimSun</vt:lpstr>
      <vt:lpstr>Times New Roman</vt:lpstr>
      <vt:lpstr>Wingdings</vt:lpstr>
      <vt:lpstr>Arial</vt:lpstr>
      <vt:lpstr>1_Office Theme</vt:lpstr>
      <vt:lpstr>5 години Българско общество по строително право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PowerPoint Presentation</vt:lpstr>
      <vt:lpstr>Новата Изумрудена книга на FIDIC</vt:lpstr>
      <vt:lpstr>Новата Изумрудена книга на FIDIC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Новата Изумрудена книга на FIDIC</vt:lpstr>
      <vt:lpstr>Новата Изумрудена книга на FIDIC</vt:lpstr>
      <vt:lpstr>Новата Изумрудена книга на FIDIC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Новата Изумрудена книга на FIDIC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PowerPoint Presentation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Новата Изумрудена книга на FIDIC</vt:lpstr>
      <vt:lpstr>PowerPoint Presentation</vt:lpstr>
      <vt:lpstr>Новата Изумрудена книга на FIDIC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Новата Изумрудена книга на FIDIC</vt:lpstr>
      <vt:lpstr>Новата Изумрудена книга на FIDIC</vt:lpstr>
      <vt:lpstr>Новата Изумрудена книга на FIDIC</vt:lpstr>
    </vt:vector>
  </TitlesOfParts>
  <Manager/>
  <Company>FIDIC</Company>
  <LinksUpToDate>false</LinksUpToDate>
  <SharedDoc>false</SharedDoc>
  <HyperlinkBase/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Peter Boswell</dc:creator>
  <cp:keywords/>
  <dc:description/>
  <cp:lastModifiedBy>Microsoft Office User</cp:lastModifiedBy>
  <cp:revision>2587</cp:revision>
  <cp:lastPrinted>2017-10-19T14:27:00Z</cp:lastPrinted>
  <dcterms:created xsi:type="dcterms:W3CDTF">2005-06-03T12:08:21Z</dcterms:created>
  <dcterms:modified xsi:type="dcterms:W3CDTF">2020-04-23T12:13:37Z</dcterms:modified>
  <cp:category/>
</cp:coreProperties>
</file>